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27"/>
  </p:notesMasterIdLst>
  <p:handoutMasterIdLst>
    <p:handoutMasterId r:id="rId28"/>
  </p:handoutMasterIdLst>
  <p:sldIdLst>
    <p:sldId id="839" r:id="rId5"/>
    <p:sldId id="746" r:id="rId6"/>
    <p:sldId id="838" r:id="rId7"/>
    <p:sldId id="868" r:id="rId8"/>
    <p:sldId id="873" r:id="rId9"/>
    <p:sldId id="866" r:id="rId10"/>
    <p:sldId id="867" r:id="rId11"/>
    <p:sldId id="874" r:id="rId12"/>
    <p:sldId id="875" r:id="rId13"/>
    <p:sldId id="859" r:id="rId14"/>
    <p:sldId id="864" r:id="rId15"/>
    <p:sldId id="861" r:id="rId16"/>
    <p:sldId id="860" r:id="rId17"/>
    <p:sldId id="865" r:id="rId18"/>
    <p:sldId id="862" r:id="rId19"/>
    <p:sldId id="863" r:id="rId20"/>
    <p:sldId id="869" r:id="rId21"/>
    <p:sldId id="870" r:id="rId22"/>
    <p:sldId id="871" r:id="rId23"/>
    <p:sldId id="837" r:id="rId24"/>
    <p:sldId id="845" r:id="rId25"/>
    <p:sldId id="754" r:id="rId2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6">
          <p15:clr>
            <a:srgbClr val="A4A3A4"/>
          </p15:clr>
        </p15:guide>
        <p15:guide id="2" pos="2208">
          <p15:clr>
            <a:srgbClr val="A4A3A4"/>
          </p15:clr>
        </p15:guide>
        <p15:guide id="3" orient="horz"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wton, Lorri L." initials="LL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384B92"/>
    <a:srgbClr val="3333FF"/>
    <a:srgbClr val="EAEAEA"/>
    <a:srgbClr val="D02027"/>
    <a:srgbClr val="6B9FCE"/>
    <a:srgbClr val="AC1121"/>
    <a:srgbClr val="538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4" autoAdjust="0"/>
    <p:restoredTop sz="85996" autoAdjust="0"/>
  </p:normalViewPr>
  <p:slideViewPr>
    <p:cSldViewPr>
      <p:cViewPr>
        <p:scale>
          <a:sx n="100" d="100"/>
          <a:sy n="100" d="100"/>
        </p:scale>
        <p:origin x="222" y="-216"/>
      </p:cViewPr>
      <p:guideLst>
        <p:guide orient="horz" pos="2160"/>
        <p:guide pos="2880"/>
      </p:guideLst>
    </p:cSldViewPr>
  </p:slideViewPr>
  <p:outlineViewPr>
    <p:cViewPr>
      <p:scale>
        <a:sx n="33" d="100"/>
        <a:sy n="33" d="100"/>
      </p:scale>
      <p:origin x="0" y="-74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102" y="-58"/>
      </p:cViewPr>
      <p:guideLst>
        <p:guide orient="horz" pos="2936"/>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t" anchorCtr="0" compatLnSpc="1">
            <a:prstTxWarp prst="textNoShape">
              <a:avLst/>
            </a:prstTxWarp>
          </a:bodyPr>
          <a:lstStyle>
            <a:lvl1pPr defTabSz="923405">
              <a:defRPr sz="1300">
                <a:latin typeface="Arial" charset="0"/>
              </a:defRPr>
            </a:lvl1pPr>
          </a:lstStyle>
          <a:p>
            <a:pPr>
              <a:defRPr/>
            </a:pPr>
            <a:endParaRPr lang="en-US"/>
          </a:p>
        </p:txBody>
      </p:sp>
      <p:sp>
        <p:nvSpPr>
          <p:cNvPr id="185347" name="Rectangle 3"/>
          <p:cNvSpPr>
            <a:spLocks noGrp="1" noChangeArrowheads="1"/>
          </p:cNvSpPr>
          <p:nvPr>
            <p:ph type="dt" sz="quarter" idx="1"/>
          </p:nvPr>
        </p:nvSpPr>
        <p:spPr bwMode="auto">
          <a:xfrm>
            <a:off x="3971925"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t" anchorCtr="0" compatLnSpc="1">
            <a:prstTxWarp prst="textNoShape">
              <a:avLst/>
            </a:prstTxWarp>
          </a:bodyPr>
          <a:lstStyle>
            <a:lvl1pPr algn="r" defTabSz="923405">
              <a:defRPr sz="1300">
                <a:latin typeface="Arial" charset="0"/>
              </a:defRPr>
            </a:lvl1pPr>
          </a:lstStyle>
          <a:p>
            <a:pPr>
              <a:defRPr/>
            </a:pPr>
            <a:endParaRPr lang="en-US"/>
          </a:p>
        </p:txBody>
      </p:sp>
      <p:sp>
        <p:nvSpPr>
          <p:cNvPr id="185348" name="Rectangle 4"/>
          <p:cNvSpPr>
            <a:spLocks noGrp="1" noChangeArrowheads="1"/>
          </p:cNvSpPr>
          <p:nvPr>
            <p:ph type="ftr" sz="quarter" idx="2"/>
          </p:nvPr>
        </p:nvSpPr>
        <p:spPr bwMode="auto">
          <a:xfrm>
            <a:off x="0"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b" anchorCtr="0" compatLnSpc="1">
            <a:prstTxWarp prst="textNoShape">
              <a:avLst/>
            </a:prstTxWarp>
          </a:bodyPr>
          <a:lstStyle>
            <a:lvl1pPr defTabSz="923405">
              <a:defRPr sz="1300">
                <a:latin typeface="Arial" charset="0"/>
              </a:defRPr>
            </a:lvl1pPr>
          </a:lstStyle>
          <a:p>
            <a:pPr>
              <a:defRPr/>
            </a:pPr>
            <a:endParaRPr lang="en-US"/>
          </a:p>
        </p:txBody>
      </p:sp>
      <p:sp>
        <p:nvSpPr>
          <p:cNvPr id="185349" name="Rectangle 5"/>
          <p:cNvSpPr>
            <a:spLocks noGrp="1" noChangeArrowheads="1"/>
          </p:cNvSpPr>
          <p:nvPr>
            <p:ph type="sldNum" sz="quarter" idx="3"/>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b" anchorCtr="0" compatLnSpc="1">
            <a:prstTxWarp prst="textNoShape">
              <a:avLst/>
            </a:prstTxWarp>
          </a:bodyPr>
          <a:lstStyle>
            <a:lvl1pPr algn="r" defTabSz="923405">
              <a:defRPr sz="1300">
                <a:latin typeface="Arial" charset="0"/>
              </a:defRPr>
            </a:lvl1pPr>
          </a:lstStyle>
          <a:p>
            <a:pPr>
              <a:defRPr/>
            </a:pPr>
            <a:fld id="{921F9901-B897-46C7-9293-724B7B83462B}" type="slidenum">
              <a:rPr lang="en-US" altLang="en-US"/>
              <a:pPr>
                <a:defRPr/>
              </a:pPr>
              <a:t>‹#›</a:t>
            </a:fld>
            <a:endParaRPr lang="en-US" altLang="en-US" dirty="0"/>
          </a:p>
        </p:txBody>
      </p:sp>
    </p:spTree>
    <p:extLst>
      <p:ext uri="{BB962C8B-B14F-4D97-AF65-F5344CB8AC3E}">
        <p14:creationId xmlns:p14="http://schemas.microsoft.com/office/powerpoint/2010/main" val="1729204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t" anchorCtr="0" compatLnSpc="1">
            <a:prstTxWarp prst="textNoShape">
              <a:avLst/>
            </a:prstTxWarp>
          </a:bodyPr>
          <a:lstStyle>
            <a:lvl1pPr defTabSz="923405">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t" anchorCtr="0" compatLnSpc="1">
            <a:prstTxWarp prst="textNoShape">
              <a:avLst/>
            </a:prstTxWarp>
          </a:bodyPr>
          <a:lstStyle>
            <a:lvl1pPr algn="r" defTabSz="923405">
              <a:defRPr sz="13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2688" y="696913"/>
            <a:ext cx="4645025" cy="3484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3450" y="4416425"/>
            <a:ext cx="5143500" cy="4183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b" anchorCtr="0" compatLnSpc="1">
            <a:prstTxWarp prst="textNoShape">
              <a:avLst/>
            </a:prstTxWarp>
          </a:bodyPr>
          <a:lstStyle>
            <a:lvl1pPr defTabSz="923405">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360" tIns="46180" rIns="92360" bIns="46180" numCol="1" anchor="b" anchorCtr="0" compatLnSpc="1">
            <a:prstTxWarp prst="textNoShape">
              <a:avLst/>
            </a:prstTxWarp>
          </a:bodyPr>
          <a:lstStyle>
            <a:lvl1pPr algn="r" defTabSz="923405">
              <a:defRPr sz="1300">
                <a:latin typeface="Arial" charset="0"/>
              </a:defRPr>
            </a:lvl1pPr>
          </a:lstStyle>
          <a:p>
            <a:pPr>
              <a:defRPr/>
            </a:pPr>
            <a:fld id="{F2AA08BD-C263-45F8-B9C6-013DEA8A012D}" type="slidenum">
              <a:rPr lang="en-US" altLang="en-US"/>
              <a:pPr>
                <a:defRPr/>
              </a:pPr>
              <a:t>‹#›</a:t>
            </a:fld>
            <a:endParaRPr lang="en-US" altLang="en-US" dirty="0"/>
          </a:p>
        </p:txBody>
      </p:sp>
    </p:spTree>
    <p:extLst>
      <p:ext uri="{BB962C8B-B14F-4D97-AF65-F5344CB8AC3E}">
        <p14:creationId xmlns:p14="http://schemas.microsoft.com/office/powerpoint/2010/main" val="2265884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22338">
              <a:defRPr sz="2400">
                <a:solidFill>
                  <a:schemeClr val="tx1"/>
                </a:solidFill>
                <a:latin typeface="Arial" panose="020B0604020202020204" pitchFamily="34" charset="0"/>
                <a:ea typeface="ＭＳ Ｐゴシック" panose="020B0600070205080204" pitchFamily="34" charset="-128"/>
              </a:defRPr>
            </a:lvl1pPr>
            <a:lvl2pPr marL="715963" indent="-274638" defTabSz="922338">
              <a:defRPr sz="2400">
                <a:solidFill>
                  <a:schemeClr val="tx1"/>
                </a:solidFill>
                <a:latin typeface="Arial" panose="020B0604020202020204" pitchFamily="34" charset="0"/>
                <a:ea typeface="ＭＳ Ｐゴシック" panose="020B0600070205080204" pitchFamily="34" charset="-128"/>
              </a:defRPr>
            </a:lvl2pPr>
            <a:lvl3pPr marL="1101725" indent="-219075" defTabSz="922338">
              <a:defRPr sz="2400">
                <a:solidFill>
                  <a:schemeClr val="tx1"/>
                </a:solidFill>
                <a:latin typeface="Arial" panose="020B0604020202020204" pitchFamily="34" charset="0"/>
                <a:ea typeface="ＭＳ Ｐゴシック" panose="020B0600070205080204" pitchFamily="34" charset="-128"/>
              </a:defRPr>
            </a:lvl3pPr>
            <a:lvl4pPr marL="1543050" indent="-219075" defTabSz="922338">
              <a:defRPr sz="2400">
                <a:solidFill>
                  <a:schemeClr val="tx1"/>
                </a:solidFill>
                <a:latin typeface="Arial" panose="020B0604020202020204" pitchFamily="34" charset="0"/>
                <a:ea typeface="ＭＳ Ｐゴシック" panose="020B0600070205080204" pitchFamily="34" charset="-128"/>
              </a:defRPr>
            </a:lvl4pPr>
            <a:lvl5pPr marL="1984375" indent="-219075" defTabSz="922338">
              <a:defRPr sz="2400">
                <a:solidFill>
                  <a:schemeClr val="tx1"/>
                </a:solidFill>
                <a:latin typeface="Arial" panose="020B0604020202020204" pitchFamily="34" charset="0"/>
                <a:ea typeface="ＭＳ Ｐゴシック" panose="020B0600070205080204" pitchFamily="34" charset="-128"/>
              </a:defRPr>
            </a:lvl5pPr>
            <a:lvl6pPr marL="2441575" indent="-219075"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898775" indent="-219075"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355975" indent="-219075"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13175" indent="-219075"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9BF3295-B001-4E5F-9B55-4752BFB28C50}" type="slidenum">
              <a:rPr lang="en-US" altLang="en-US" sz="1300" smtClean="0"/>
              <a:pPr/>
              <a:t>1</a:t>
            </a:fld>
            <a:endParaRPr lang="en-US" altLang="en-US" sz="13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34111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1C2E44A-75D7-4908-8766-ED83515DC443}" type="slidenum">
              <a:rPr lang="en-US" altLang="en-US" smtClean="0"/>
              <a:pPr/>
              <a:t>3</a:t>
            </a:fld>
            <a:endParaRPr lang="en-US" altLang="en-US" dirty="0"/>
          </a:p>
        </p:txBody>
      </p:sp>
    </p:spTree>
    <p:extLst>
      <p:ext uri="{BB962C8B-B14F-4D97-AF65-F5344CB8AC3E}">
        <p14:creationId xmlns:p14="http://schemas.microsoft.com/office/powerpoint/2010/main" val="281625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Verify who gets this email. </a:t>
            </a:r>
          </a:p>
        </p:txBody>
      </p:sp>
      <p:sp>
        <p:nvSpPr>
          <p:cNvPr id="4" name="Slide Number Placeholder 3"/>
          <p:cNvSpPr>
            <a:spLocks noGrp="1"/>
          </p:cNvSpPr>
          <p:nvPr>
            <p:ph type="sldNum" sz="quarter" idx="10"/>
          </p:nvPr>
        </p:nvSpPr>
        <p:spPr/>
        <p:txBody>
          <a:bodyPr/>
          <a:lstStyle/>
          <a:p>
            <a:pPr>
              <a:defRPr/>
            </a:pPr>
            <a:fld id="{F2AA08BD-C263-45F8-B9C6-013DEA8A012D}" type="slidenum">
              <a:rPr lang="en-US" altLang="en-US" smtClean="0"/>
              <a:pPr>
                <a:defRPr/>
              </a:pPr>
              <a:t>5</a:t>
            </a:fld>
            <a:endParaRPr lang="en-US" altLang="en-US" dirty="0"/>
          </a:p>
        </p:txBody>
      </p:sp>
    </p:spTree>
    <p:extLst>
      <p:ext uri="{BB962C8B-B14F-4D97-AF65-F5344CB8AC3E}">
        <p14:creationId xmlns:p14="http://schemas.microsoft.com/office/powerpoint/2010/main" val="3829261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Bid Tab</a:t>
            </a:r>
          </a:p>
        </p:txBody>
      </p:sp>
      <p:sp>
        <p:nvSpPr>
          <p:cNvPr id="4" name="Slide Number Placeholder 3"/>
          <p:cNvSpPr>
            <a:spLocks noGrp="1"/>
          </p:cNvSpPr>
          <p:nvPr>
            <p:ph type="sldNum" sz="quarter" idx="10"/>
          </p:nvPr>
        </p:nvSpPr>
        <p:spPr/>
        <p:txBody>
          <a:bodyPr/>
          <a:lstStyle/>
          <a:p>
            <a:pPr>
              <a:defRPr/>
            </a:pPr>
            <a:fld id="{F2AA08BD-C263-45F8-B9C6-013DEA8A012D}" type="slidenum">
              <a:rPr lang="en-US" altLang="en-US" smtClean="0"/>
              <a:pPr>
                <a:defRPr/>
              </a:pPr>
              <a:t>7</a:t>
            </a:fld>
            <a:endParaRPr lang="en-US" altLang="en-US" dirty="0"/>
          </a:p>
        </p:txBody>
      </p:sp>
    </p:spTree>
    <p:extLst>
      <p:ext uri="{BB962C8B-B14F-4D97-AF65-F5344CB8AC3E}">
        <p14:creationId xmlns:p14="http://schemas.microsoft.com/office/powerpoint/2010/main" val="1904869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err="1"/>
              <a:t>BidBuy</a:t>
            </a:r>
            <a:r>
              <a:rPr lang="en-US" dirty="0"/>
              <a:t> notifies the vendor that a Purchase Order is available and can be viewed by logging into </a:t>
            </a:r>
            <a:r>
              <a:rPr lang="en-US" dirty="0" err="1"/>
              <a:t>BidBuy</a:t>
            </a:r>
            <a:r>
              <a:rPr lang="en-US" dirty="0"/>
              <a:t>. The email supplies the vendor with the general information they will find on the Purchase Order.</a:t>
            </a:r>
          </a:p>
        </p:txBody>
      </p:sp>
      <p:sp>
        <p:nvSpPr>
          <p:cNvPr id="4" name="Slide Number Placeholder 3"/>
          <p:cNvSpPr>
            <a:spLocks noGrp="1"/>
          </p:cNvSpPr>
          <p:nvPr>
            <p:ph type="sldNum" sz="quarter" idx="10"/>
          </p:nvPr>
        </p:nvSpPr>
        <p:spPr/>
        <p:txBody>
          <a:bodyPr/>
          <a:lstStyle/>
          <a:p>
            <a:pPr>
              <a:defRPr/>
            </a:pPr>
            <a:fld id="{F2AA08BD-C263-45F8-B9C6-013DEA8A012D}" type="slidenum">
              <a:rPr lang="en-US" altLang="en-US" smtClean="0"/>
              <a:pPr>
                <a:defRPr/>
              </a:pPr>
              <a:t>10</a:t>
            </a:fld>
            <a:endParaRPr lang="en-US" altLang="en-US" dirty="0"/>
          </a:p>
        </p:txBody>
      </p:sp>
    </p:spTree>
    <p:extLst>
      <p:ext uri="{BB962C8B-B14F-4D97-AF65-F5344CB8AC3E}">
        <p14:creationId xmlns:p14="http://schemas.microsoft.com/office/powerpoint/2010/main" val="260772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Purchase Order has been awarded, a PO document can be issued to the vendor electronically. This Purchase Order document can serve as the contract between the state and the vendor. Alternatively, detailed contract documents may also be required. The vendor shall follow any instructions in these documents, which includes executing the PO or contract documents prior to fulfilling the contract. Detailed instructions can be provided in the Notes Tab or the template documents. </a:t>
            </a:r>
          </a:p>
        </p:txBody>
      </p:sp>
      <p:sp>
        <p:nvSpPr>
          <p:cNvPr id="4" name="Slide Number Placeholder 3"/>
          <p:cNvSpPr>
            <a:spLocks noGrp="1"/>
          </p:cNvSpPr>
          <p:nvPr>
            <p:ph type="sldNum" sz="quarter" idx="10"/>
          </p:nvPr>
        </p:nvSpPr>
        <p:spPr/>
        <p:txBody>
          <a:bodyPr/>
          <a:lstStyle/>
          <a:p>
            <a:pPr>
              <a:defRPr/>
            </a:pPr>
            <a:fld id="{F2AA08BD-C263-45F8-B9C6-013DEA8A012D}" type="slidenum">
              <a:rPr lang="en-US" altLang="en-US" smtClean="0"/>
              <a:pPr>
                <a:defRPr/>
              </a:pPr>
              <a:t>11</a:t>
            </a:fld>
            <a:endParaRPr lang="en-US" altLang="en-US" dirty="0"/>
          </a:p>
        </p:txBody>
      </p:sp>
    </p:spTree>
    <p:extLst>
      <p:ext uri="{BB962C8B-B14F-4D97-AF65-F5344CB8AC3E}">
        <p14:creationId xmlns:p14="http://schemas.microsoft.com/office/powerpoint/2010/main" val="1914260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F2AA08BD-C263-45F8-B9C6-013DEA8A012D}" type="slidenum">
              <a:rPr lang="en-US" altLang="en-US" smtClean="0"/>
              <a:pPr>
                <a:defRPr/>
              </a:pPr>
              <a:t>13</a:t>
            </a:fld>
            <a:endParaRPr lang="en-US" altLang="en-US" dirty="0"/>
          </a:p>
        </p:txBody>
      </p:sp>
    </p:spTree>
    <p:extLst>
      <p:ext uri="{BB962C8B-B14F-4D97-AF65-F5344CB8AC3E}">
        <p14:creationId xmlns:p14="http://schemas.microsoft.com/office/powerpoint/2010/main" val="975985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AA08BD-C263-45F8-B9C6-013DEA8A012D}" type="slidenum">
              <a:rPr lang="en-US" altLang="en-US" smtClean="0"/>
              <a:pPr>
                <a:defRPr/>
              </a:pPr>
              <a:t>21</a:t>
            </a:fld>
            <a:endParaRPr lang="en-US" altLang="en-US" dirty="0"/>
          </a:p>
        </p:txBody>
      </p:sp>
    </p:spTree>
    <p:extLst>
      <p:ext uri="{BB962C8B-B14F-4D97-AF65-F5344CB8AC3E}">
        <p14:creationId xmlns:p14="http://schemas.microsoft.com/office/powerpoint/2010/main" val="2715244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981200" y="0"/>
            <a:ext cx="304800" cy="6858000"/>
          </a:xfrm>
          <a:prstGeom prst="rect">
            <a:avLst/>
          </a:prstGeom>
          <a:solidFill>
            <a:srgbClr val="384B92"/>
          </a:solid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a:p>
        </p:txBody>
      </p:sp>
      <p:sp>
        <p:nvSpPr>
          <p:cNvPr id="5" name="Rectangle 6"/>
          <p:cNvSpPr>
            <a:spLocks noChangeArrowheads="1"/>
          </p:cNvSpPr>
          <p:nvPr/>
        </p:nvSpPr>
        <p:spPr bwMode="auto">
          <a:xfrm>
            <a:off x="0" y="1143000"/>
            <a:ext cx="9144000" cy="228600"/>
          </a:xfrm>
          <a:prstGeom prst="rect">
            <a:avLst/>
          </a:prstGeom>
          <a:solidFill>
            <a:srgbClr val="384B92"/>
          </a:solid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a:p>
        </p:txBody>
      </p:sp>
      <p:sp>
        <p:nvSpPr>
          <p:cNvPr id="6" name="Rectangle 7"/>
          <p:cNvSpPr>
            <a:spLocks noChangeArrowheads="1"/>
          </p:cNvSpPr>
          <p:nvPr userDrawn="1"/>
        </p:nvSpPr>
        <p:spPr bwMode="auto">
          <a:xfrm>
            <a:off x="1981200" y="1143000"/>
            <a:ext cx="304800" cy="228600"/>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a:p>
        </p:txBody>
      </p:sp>
      <p:pic>
        <p:nvPicPr>
          <p:cNvPr id="7"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400" y="430213"/>
            <a:ext cx="187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03" name="Rectangle 3"/>
          <p:cNvSpPr>
            <a:spLocks noGrp="1" noChangeArrowheads="1"/>
          </p:cNvSpPr>
          <p:nvPr>
            <p:ph type="ctrTitle"/>
          </p:nvPr>
        </p:nvSpPr>
        <p:spPr>
          <a:xfrm>
            <a:off x="3124200" y="1752600"/>
            <a:ext cx="4648200" cy="2133600"/>
          </a:xfrm>
        </p:spPr>
        <p:txBody>
          <a:bodyPr/>
          <a:lstStyle>
            <a:lvl1pPr>
              <a:defRPr sz="3600">
                <a:latin typeface="+mn-lt"/>
              </a:defRPr>
            </a:lvl1pPr>
          </a:lstStyle>
          <a:p>
            <a:pPr lvl="0"/>
            <a:r>
              <a:rPr lang="en-US" noProof="0" dirty="0"/>
              <a:t>Click to edit Master title style</a:t>
            </a:r>
          </a:p>
        </p:txBody>
      </p:sp>
      <p:sp>
        <p:nvSpPr>
          <p:cNvPr id="512004" name="Rectangle 4"/>
          <p:cNvSpPr>
            <a:spLocks noGrp="1" noChangeArrowheads="1"/>
          </p:cNvSpPr>
          <p:nvPr>
            <p:ph type="subTitle" idx="1"/>
          </p:nvPr>
        </p:nvSpPr>
        <p:spPr>
          <a:xfrm>
            <a:off x="3124200" y="4724400"/>
            <a:ext cx="4648200" cy="762000"/>
          </a:xfrm>
        </p:spPr>
        <p:txBody>
          <a:bodyPr/>
          <a:lstStyle>
            <a:lvl1pPr marL="0" indent="0" algn="ctr">
              <a:buFontTx/>
              <a:buNone/>
              <a:defRPr sz="1800"/>
            </a:lvl1pPr>
          </a:lstStyle>
          <a:p>
            <a:pPr lvl="0"/>
            <a:r>
              <a:rPr lang="en-US" noProof="0" dirty="0"/>
              <a:t>Click to edit Master subtitle style</a:t>
            </a:r>
          </a:p>
        </p:txBody>
      </p:sp>
    </p:spTree>
    <p:extLst>
      <p:ext uri="{BB962C8B-B14F-4D97-AF65-F5344CB8AC3E}">
        <p14:creationId xmlns:p14="http://schemas.microsoft.com/office/powerpoint/2010/main" val="34192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193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28600"/>
            <a:ext cx="59055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9718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400800" cy="762000"/>
          </a:xfrm>
        </p:spPr>
        <p:txBody>
          <a:bodyPr/>
          <a:lstStyle/>
          <a:p>
            <a:r>
              <a:rPr lang="en-US"/>
              <a:t>Click to edit Master title style</a:t>
            </a:r>
          </a:p>
        </p:txBody>
      </p:sp>
      <p:sp>
        <p:nvSpPr>
          <p:cNvPr id="3" name="SmartArt Placeholder 2"/>
          <p:cNvSpPr>
            <a:spLocks noGrp="1"/>
          </p:cNvSpPr>
          <p:nvPr>
            <p:ph type="dgm" idx="1"/>
          </p:nvPr>
        </p:nvSpPr>
        <p:spPr>
          <a:xfrm>
            <a:off x="762000" y="1524000"/>
            <a:ext cx="8077200" cy="4876800"/>
          </a:xfrm>
        </p:spPr>
        <p:txBody>
          <a:bodyPr/>
          <a:lstStyle/>
          <a:p>
            <a:pPr lvl="0"/>
            <a:endParaRPr lang="en-US" noProof="0" dirty="0"/>
          </a:p>
        </p:txBody>
      </p:sp>
    </p:spTree>
    <p:extLst>
      <p:ext uri="{BB962C8B-B14F-4D97-AF65-F5344CB8AC3E}">
        <p14:creationId xmlns:p14="http://schemas.microsoft.com/office/powerpoint/2010/main" val="326185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rgbClr val="92D050"/>
              </a:buClr>
              <a:buFont typeface="Webdings" panose="05030102010509060703" pitchFamily="18" charset="2"/>
              <a:buChar char="a"/>
              <a:defRPr/>
            </a:lvl1pPr>
            <a:lvl2pPr marL="914400" indent="-457200">
              <a:buClr>
                <a:srgbClr val="92D050"/>
              </a:buClr>
              <a:buFont typeface="Courier New" panose="02070309020205020404" pitchFamily="49" charset="0"/>
              <a:buChar char="o"/>
              <a:defRPr/>
            </a:lvl2pPr>
            <a:lvl3pPr marL="1143000" indent="-228600">
              <a:buClr>
                <a:srgbClr val="92D050"/>
              </a:buClr>
              <a:buFont typeface="Arial" panose="020B0604020202020204" pitchFamily="34" charset="0"/>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733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mn-lt"/>
              </a:defRPr>
            </a:lvl1pPr>
          </a:lstStyle>
          <a:p>
            <a:r>
              <a:rPr lang="en-US" dirty="0"/>
              <a:t>Click to edit Master title style</a:t>
            </a:r>
          </a:p>
        </p:txBody>
      </p:sp>
      <p:sp>
        <p:nvSpPr>
          <p:cNvPr id="3" name="Content Placeholder 2"/>
          <p:cNvSpPr>
            <a:spLocks noGrp="1"/>
          </p:cNvSpPr>
          <p:nvPr>
            <p:ph sz="half" idx="1"/>
          </p:nvPr>
        </p:nvSpPr>
        <p:spPr>
          <a:xfrm>
            <a:off x="762000" y="1524000"/>
            <a:ext cx="3962400" cy="4876800"/>
          </a:xfrm>
        </p:spPr>
        <p:txBody>
          <a:bodyPr/>
          <a:lstStyle>
            <a:lvl1pPr marL="342900" indent="-342900">
              <a:buClr>
                <a:srgbClr val="92D050"/>
              </a:buClr>
              <a:buFont typeface="Webdings" panose="05030102010509060703" pitchFamily="18" charset="2"/>
              <a:buChar char="a"/>
              <a:defRPr sz="2800"/>
            </a:lvl1pPr>
            <a:lvl2pPr marL="742950" indent="-285750">
              <a:buClr>
                <a:srgbClr val="92D050"/>
              </a:buClr>
              <a:buFont typeface="Courier New" panose="02070309020205020404" pitchFamily="49" charset="0"/>
              <a:buChar char="o"/>
              <a:defRPr sz="2400"/>
            </a:lvl2pPr>
            <a:lvl3pPr marL="1143000" indent="-228600">
              <a:buClr>
                <a:srgbClr val="92D050"/>
              </a:buClr>
              <a:buFont typeface="Arial" panose="020B0604020202020204" pitchFamily="34" charset="0"/>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p:nvPr>
        </p:nvSpPr>
        <p:spPr>
          <a:xfrm>
            <a:off x="4953000" y="1532965"/>
            <a:ext cx="3962400" cy="4876800"/>
          </a:xfrm>
        </p:spPr>
        <p:txBody>
          <a:bodyPr/>
          <a:lstStyle>
            <a:lvl1pPr marL="342900" indent="-342900">
              <a:buClr>
                <a:srgbClr val="92D050"/>
              </a:buClr>
              <a:buFont typeface="Webdings" panose="05030102010509060703" pitchFamily="18" charset="2"/>
              <a:buChar char="a"/>
              <a:defRPr sz="2800"/>
            </a:lvl1pPr>
            <a:lvl2pPr marL="742950" indent="-285750">
              <a:buClr>
                <a:srgbClr val="92D050"/>
              </a:buClr>
              <a:buFont typeface="Courier New" panose="02070309020205020404" pitchFamily="49" charset="0"/>
              <a:buChar char="o"/>
              <a:defRPr sz="2400"/>
            </a:lvl2pPr>
            <a:lvl3pPr marL="1143000" indent="-228600">
              <a:buClr>
                <a:srgbClr val="92D050"/>
              </a:buClr>
              <a:buFont typeface="Arial" panose="020B0604020202020204" pitchFamily="34" charset="0"/>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232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431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mn-lt"/>
              </a:defRPr>
            </a:lvl1pPr>
          </a:lstStyle>
          <a:p>
            <a:r>
              <a:rPr lang="en-US" dirty="0"/>
              <a:t>Click to edit Master title style</a:t>
            </a:r>
          </a:p>
        </p:txBody>
      </p:sp>
    </p:spTree>
    <p:extLst>
      <p:ext uri="{BB962C8B-B14F-4D97-AF65-F5344CB8AC3E}">
        <p14:creationId xmlns:p14="http://schemas.microsoft.com/office/powerpoint/2010/main" val="245473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487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2768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6974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487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62200" y="228600"/>
            <a:ext cx="64008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524000"/>
            <a:ext cx="80772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p:nvSpPr>
        <p:spPr bwMode="auto">
          <a:xfrm>
            <a:off x="0" y="1143000"/>
            <a:ext cx="9144000" cy="228600"/>
          </a:xfrm>
          <a:prstGeom prst="rect">
            <a:avLst/>
          </a:prstGeom>
          <a:solidFill>
            <a:srgbClr val="384B92"/>
          </a:solid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a:p>
        </p:txBody>
      </p:sp>
      <p:sp>
        <p:nvSpPr>
          <p:cNvPr id="1030" name="Rectangle 6"/>
          <p:cNvSpPr>
            <a:spLocks noChangeArrowheads="1"/>
          </p:cNvSpPr>
          <p:nvPr userDrawn="1"/>
        </p:nvSpPr>
        <p:spPr bwMode="auto">
          <a:xfrm>
            <a:off x="1981200" y="0"/>
            <a:ext cx="304800" cy="1371600"/>
          </a:xfrm>
          <a:prstGeom prst="rect">
            <a:avLst/>
          </a:prstGeom>
          <a:solidFill>
            <a:srgbClr val="384B92"/>
          </a:solid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a:p>
        </p:txBody>
      </p:sp>
      <p:sp>
        <p:nvSpPr>
          <p:cNvPr id="1031" name="Rectangle 7"/>
          <p:cNvSpPr>
            <a:spLocks noChangeArrowheads="1"/>
          </p:cNvSpPr>
          <p:nvPr/>
        </p:nvSpPr>
        <p:spPr bwMode="auto">
          <a:xfrm>
            <a:off x="1981200" y="1143000"/>
            <a:ext cx="304800" cy="2286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a:p>
        </p:txBody>
      </p:sp>
      <p:pic>
        <p:nvPicPr>
          <p:cNvPr id="2" name="Picture 2"/>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63" y="354013"/>
            <a:ext cx="1976437"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7" r:id="rId1"/>
    <p:sldLayoutId id="2147483928"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hdr="0" ftr="0" dt="0"/>
  <p:txStyles>
    <p:titleStyle>
      <a:lvl1pPr algn="ctr" rtl="0" eaLnBrk="0" fontAlgn="base" hangingPunct="0">
        <a:spcBef>
          <a:spcPct val="0"/>
        </a:spcBef>
        <a:spcAft>
          <a:spcPct val="0"/>
        </a:spcAft>
        <a:defRPr sz="3200">
          <a:solidFill>
            <a:schemeClr val="tx1"/>
          </a:solidFill>
          <a:latin typeface="+mn-lt"/>
          <a:ea typeface="+mj-ea"/>
          <a:cs typeface="+mj-cs"/>
        </a:defRPr>
      </a:lvl1pPr>
      <a:lvl2pPr algn="ctr" rtl="0" eaLnBrk="0" fontAlgn="base" hangingPunct="0">
        <a:spcBef>
          <a:spcPct val="0"/>
        </a:spcBef>
        <a:spcAft>
          <a:spcPct val="0"/>
        </a:spcAft>
        <a:defRPr sz="3200">
          <a:solidFill>
            <a:schemeClr val="tx1"/>
          </a:solidFill>
          <a:latin typeface="Arial" panose="020B0604020202020204" pitchFamily="34" charset="0"/>
          <a:ea typeface="ＭＳ Ｐゴシック" pitchFamily="34" charset="-128"/>
        </a:defRPr>
      </a:lvl2pPr>
      <a:lvl3pPr algn="ctr" rtl="0" eaLnBrk="0" fontAlgn="base" hangingPunct="0">
        <a:spcBef>
          <a:spcPct val="0"/>
        </a:spcBef>
        <a:spcAft>
          <a:spcPct val="0"/>
        </a:spcAft>
        <a:defRPr sz="3200">
          <a:solidFill>
            <a:schemeClr val="tx1"/>
          </a:solidFill>
          <a:latin typeface="Arial" panose="020B0604020202020204" pitchFamily="34" charset="0"/>
          <a:ea typeface="ＭＳ Ｐゴシック" pitchFamily="34" charset="-128"/>
        </a:defRPr>
      </a:lvl3pPr>
      <a:lvl4pPr algn="ctr" rtl="0" eaLnBrk="0" fontAlgn="base" hangingPunct="0">
        <a:spcBef>
          <a:spcPct val="0"/>
        </a:spcBef>
        <a:spcAft>
          <a:spcPct val="0"/>
        </a:spcAft>
        <a:defRPr sz="3200">
          <a:solidFill>
            <a:schemeClr val="tx1"/>
          </a:solidFill>
          <a:latin typeface="Arial" panose="020B0604020202020204" pitchFamily="34" charset="0"/>
          <a:ea typeface="ＭＳ Ｐゴシック" pitchFamily="34" charset="-128"/>
        </a:defRPr>
      </a:lvl4pPr>
      <a:lvl5pPr algn="ctr" rtl="0" eaLnBrk="0" fontAlgn="base" hangingPunct="0">
        <a:spcBef>
          <a:spcPct val="0"/>
        </a:spcBef>
        <a:spcAft>
          <a:spcPct val="0"/>
        </a:spcAft>
        <a:defRPr sz="3200">
          <a:solidFill>
            <a:schemeClr val="tx1"/>
          </a:solidFill>
          <a:latin typeface="Arial" panose="020B0604020202020204" pitchFamily="34" charset="0"/>
          <a:ea typeface="ＭＳ Ｐゴシック" pitchFamily="34" charset="-128"/>
        </a:defRPr>
      </a:lvl5pPr>
      <a:lvl6pPr marL="457200" algn="ctr" rtl="0" fontAlgn="base">
        <a:spcBef>
          <a:spcPct val="0"/>
        </a:spcBef>
        <a:spcAft>
          <a:spcPct val="0"/>
        </a:spcAft>
        <a:defRPr sz="2800">
          <a:solidFill>
            <a:schemeClr val="tx1"/>
          </a:solidFill>
          <a:latin typeface="Lucida Sans" pitchFamily="34" charset="0"/>
          <a:ea typeface="ＭＳ Ｐゴシック" pitchFamily="34" charset="-128"/>
        </a:defRPr>
      </a:lvl6pPr>
      <a:lvl7pPr marL="914400" algn="ctr" rtl="0" fontAlgn="base">
        <a:spcBef>
          <a:spcPct val="0"/>
        </a:spcBef>
        <a:spcAft>
          <a:spcPct val="0"/>
        </a:spcAft>
        <a:defRPr sz="2800">
          <a:solidFill>
            <a:schemeClr val="tx1"/>
          </a:solidFill>
          <a:latin typeface="Lucida Sans" pitchFamily="34" charset="0"/>
          <a:ea typeface="ＭＳ Ｐゴシック" pitchFamily="34" charset="-128"/>
        </a:defRPr>
      </a:lvl7pPr>
      <a:lvl8pPr marL="1371600" algn="ctr" rtl="0" fontAlgn="base">
        <a:spcBef>
          <a:spcPct val="0"/>
        </a:spcBef>
        <a:spcAft>
          <a:spcPct val="0"/>
        </a:spcAft>
        <a:defRPr sz="2800">
          <a:solidFill>
            <a:schemeClr val="tx1"/>
          </a:solidFill>
          <a:latin typeface="Lucida Sans" pitchFamily="34" charset="0"/>
          <a:ea typeface="ＭＳ Ｐゴシック" pitchFamily="34" charset="-128"/>
        </a:defRPr>
      </a:lvl8pPr>
      <a:lvl9pPr marL="1828800" algn="ctr" rtl="0" fontAlgn="base">
        <a:spcBef>
          <a:spcPct val="0"/>
        </a:spcBef>
        <a:spcAft>
          <a:spcPct val="0"/>
        </a:spcAft>
        <a:defRPr sz="2800">
          <a:solidFill>
            <a:schemeClr val="tx1"/>
          </a:solidFill>
          <a:latin typeface="Lucida Sans" pitchFamily="34" charset="0"/>
          <a:ea typeface="ＭＳ Ｐゴシック" pitchFamily="34" charset="-128"/>
        </a:defRPr>
      </a:lvl9pPr>
    </p:titleStyle>
    <p:bodyStyle>
      <a:lvl1pPr marL="342900" indent="-342900" algn="l" rtl="0" eaLnBrk="0" fontAlgn="base" hangingPunct="0">
        <a:spcBef>
          <a:spcPct val="20000"/>
        </a:spcBef>
        <a:spcAft>
          <a:spcPct val="0"/>
        </a:spcAft>
        <a:buClr>
          <a:srgbClr val="92D050"/>
        </a:buClr>
        <a:buFont typeface="Webdings" panose="05030102010509060703" pitchFamily="18" charset="2"/>
        <a:buChar char="a"/>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92D050"/>
        </a:buClr>
        <a:buFont typeface="Courier New" panose="02070309020205020404" pitchFamily="49" charset="0"/>
        <a:buChar char="o"/>
        <a:defRPr sz="2400">
          <a:solidFill>
            <a:schemeClr val="tx1"/>
          </a:solidFill>
          <a:latin typeface="+mn-lt"/>
          <a:ea typeface="+mn-ea"/>
        </a:defRPr>
      </a:lvl2pPr>
      <a:lvl3pPr marL="1143000" indent="-228600" algn="l" rtl="0" eaLnBrk="0" fontAlgn="base" hangingPunct="0">
        <a:spcBef>
          <a:spcPct val="20000"/>
        </a:spcBef>
        <a:spcAft>
          <a:spcPct val="0"/>
        </a:spcAft>
        <a:buClr>
          <a:srgbClr val="92D050"/>
        </a:buClr>
        <a:buFont typeface="Arial" panose="020B0604020202020204" pitchFamily="34" charset="0"/>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il.bidbuy@illinois.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2.illinois.gov/cpo/PathwayToProcurement/Pages/BidBuy.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590800" y="2133600"/>
            <a:ext cx="5334000" cy="2133600"/>
          </a:xfrm>
        </p:spPr>
        <p:txBody>
          <a:bodyPr/>
          <a:lstStyle/>
          <a:p>
            <a:pPr eaLnBrk="1" hangingPunct="1"/>
            <a:r>
              <a:rPr lang="en-US" altLang="en-US" b="1" dirty="0"/>
              <a:t>Vendor Training</a:t>
            </a:r>
            <a:br>
              <a:rPr lang="en-US" altLang="en-US" b="1" dirty="0"/>
            </a:br>
            <a:r>
              <a:rPr lang="en-US" altLang="en-US" b="1" dirty="0"/>
              <a:t>Session #4</a:t>
            </a:r>
            <a:br>
              <a:rPr lang="en-US" altLang="en-US" b="1" dirty="0"/>
            </a:br>
            <a:r>
              <a:rPr lang="en-US" altLang="en-US" b="1" dirty="0"/>
              <a:t>Bid Opening and Award</a:t>
            </a:r>
            <a:br>
              <a:rPr lang="en-US" altLang="en-US" b="1" dirty="0"/>
            </a:br>
            <a:endParaRPr lang="en-US" altLang="en-US" b="1" dirty="0"/>
          </a:p>
        </p:txBody>
      </p:sp>
    </p:spTree>
    <p:extLst>
      <p:ext uri="{BB962C8B-B14F-4D97-AF65-F5344CB8AC3E}">
        <p14:creationId xmlns:p14="http://schemas.microsoft.com/office/powerpoint/2010/main" val="920250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of Purchase Order</a:t>
            </a:r>
          </a:p>
        </p:txBody>
      </p:sp>
      <p:pic>
        <p:nvPicPr>
          <p:cNvPr id="8" name="Content Placeholder 7"/>
          <p:cNvPicPr>
            <a:picLocks noGrp="1" noChangeAspect="1"/>
          </p:cNvPicPr>
          <p:nvPr>
            <p:ph idx="1"/>
          </p:nvPr>
        </p:nvPicPr>
        <p:blipFill rotWithShape="1">
          <a:blip r:embed="rId3"/>
          <a:srcRect t="33124" b="7306"/>
          <a:stretch/>
        </p:blipFill>
        <p:spPr>
          <a:xfrm>
            <a:off x="154012" y="2720111"/>
            <a:ext cx="8636697" cy="4165598"/>
          </a:xfrm>
          <a:prstGeom prst="rect">
            <a:avLst/>
          </a:prstGeom>
        </p:spPr>
      </p:pic>
      <p:sp>
        <p:nvSpPr>
          <p:cNvPr id="3" name="TextBox 2">
            <a:extLst>
              <a:ext uri="{FF2B5EF4-FFF2-40B4-BE49-F238E27FC236}">
                <a16:creationId xmlns:a16="http://schemas.microsoft.com/office/drawing/2014/main" id="{A27855C0-1DFC-4514-9F42-A9CB8F48E29D}"/>
              </a:ext>
            </a:extLst>
          </p:cNvPr>
          <p:cNvSpPr txBox="1"/>
          <p:nvPr/>
        </p:nvSpPr>
        <p:spPr>
          <a:xfrm>
            <a:off x="126303" y="1524000"/>
            <a:ext cx="8865297" cy="1200329"/>
          </a:xfrm>
          <a:prstGeom prst="rect">
            <a:avLst/>
          </a:prstGeom>
          <a:noFill/>
        </p:spPr>
        <p:txBody>
          <a:bodyPr wrap="square" rtlCol="0">
            <a:spAutoFit/>
          </a:bodyPr>
          <a:lstStyle/>
          <a:p>
            <a:r>
              <a:rPr lang="en-US" dirty="0"/>
              <a:t>After all post-award requirements have been met, the State will finalize the resulting Purchase Order and notify the vendor. </a:t>
            </a:r>
          </a:p>
          <a:p>
            <a:r>
              <a:rPr lang="en-US" dirty="0"/>
              <a:t>	-Original Purchase Order and Release PO</a:t>
            </a:r>
          </a:p>
        </p:txBody>
      </p:sp>
    </p:spTree>
    <p:extLst>
      <p:ext uri="{BB962C8B-B14F-4D97-AF65-F5344CB8AC3E}">
        <p14:creationId xmlns:p14="http://schemas.microsoft.com/office/powerpoint/2010/main" val="34287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4CED4-DFDA-41A6-B447-2673EDE447EC}"/>
              </a:ext>
            </a:extLst>
          </p:cNvPr>
          <p:cNvSpPr>
            <a:spLocks noGrp="1"/>
          </p:cNvSpPr>
          <p:nvPr>
            <p:ph type="title"/>
          </p:nvPr>
        </p:nvSpPr>
        <p:spPr/>
        <p:txBody>
          <a:bodyPr/>
          <a:lstStyle/>
          <a:p>
            <a:r>
              <a:rPr lang="en-US" dirty="0"/>
              <a:t>Purchase Order</a:t>
            </a:r>
          </a:p>
        </p:txBody>
      </p:sp>
      <p:sp>
        <p:nvSpPr>
          <p:cNvPr id="3" name="Content Placeholder 2">
            <a:extLst>
              <a:ext uri="{FF2B5EF4-FFF2-40B4-BE49-F238E27FC236}">
                <a16:creationId xmlns:a16="http://schemas.microsoft.com/office/drawing/2014/main" id="{908A49CD-FFF3-4D49-BD98-E7D664437F4D}"/>
              </a:ext>
            </a:extLst>
          </p:cNvPr>
          <p:cNvSpPr>
            <a:spLocks noGrp="1"/>
          </p:cNvSpPr>
          <p:nvPr>
            <p:ph idx="1"/>
          </p:nvPr>
        </p:nvSpPr>
        <p:spPr>
          <a:xfrm>
            <a:off x="762000" y="1524000"/>
            <a:ext cx="8229600" cy="4876800"/>
          </a:xfrm>
        </p:spPr>
        <p:txBody>
          <a:bodyPr/>
          <a:lstStyle/>
          <a:p>
            <a:r>
              <a:rPr lang="en-US" dirty="0"/>
              <a:t>1.  Click PO tab </a:t>
            </a:r>
          </a:p>
          <a:p>
            <a:r>
              <a:rPr lang="en-US" dirty="0"/>
              <a:t>2.  Purchase Order #</a:t>
            </a:r>
          </a:p>
          <a:p>
            <a:r>
              <a:rPr lang="en-US" dirty="0"/>
              <a:t>3.  Acknowledge Receipt of Purchase Order </a:t>
            </a:r>
          </a:p>
          <a:p>
            <a:r>
              <a:rPr lang="en-US" dirty="0"/>
              <a:t>4.  Notify requestor of receipt of PO</a:t>
            </a:r>
          </a:p>
          <a:p>
            <a:endParaRPr lang="en-US" dirty="0"/>
          </a:p>
          <a:p>
            <a:endParaRPr lang="en-US" dirty="0"/>
          </a:p>
          <a:p>
            <a:endParaRPr lang="en-US" dirty="0"/>
          </a:p>
          <a:p>
            <a:r>
              <a:rPr lang="en-US" dirty="0"/>
              <a:t>Review the PO and select each tab to view detail.  </a:t>
            </a:r>
          </a:p>
          <a:p>
            <a:endParaRPr lang="en-US" dirty="0"/>
          </a:p>
          <a:p>
            <a:endParaRPr lang="en-US" dirty="0"/>
          </a:p>
        </p:txBody>
      </p:sp>
      <p:pic>
        <p:nvPicPr>
          <p:cNvPr id="5" name="Picture 4">
            <a:extLst>
              <a:ext uri="{FF2B5EF4-FFF2-40B4-BE49-F238E27FC236}">
                <a16:creationId xmlns:a16="http://schemas.microsoft.com/office/drawing/2014/main" id="{B79CA513-98AF-4C31-B2B8-63FCE39BA1F0}"/>
              </a:ext>
            </a:extLst>
          </p:cNvPr>
          <p:cNvPicPr>
            <a:picLocks noChangeAspect="1"/>
          </p:cNvPicPr>
          <p:nvPr/>
        </p:nvPicPr>
        <p:blipFill>
          <a:blip r:embed="rId3"/>
          <a:stretch>
            <a:fillRect/>
          </a:stretch>
        </p:blipFill>
        <p:spPr>
          <a:xfrm>
            <a:off x="1143000" y="3581400"/>
            <a:ext cx="6705600" cy="1608913"/>
          </a:xfrm>
          <a:prstGeom prst="rect">
            <a:avLst/>
          </a:prstGeom>
        </p:spPr>
      </p:pic>
    </p:spTree>
    <p:extLst>
      <p:ext uri="{BB962C8B-B14F-4D97-AF65-F5344CB8AC3E}">
        <p14:creationId xmlns:p14="http://schemas.microsoft.com/office/powerpoint/2010/main" val="3700986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Signed Contract</a:t>
            </a:r>
          </a:p>
        </p:txBody>
      </p:sp>
      <p:sp>
        <p:nvSpPr>
          <p:cNvPr id="6" name="Content Placeholder 5">
            <a:extLst>
              <a:ext uri="{FF2B5EF4-FFF2-40B4-BE49-F238E27FC236}">
                <a16:creationId xmlns:a16="http://schemas.microsoft.com/office/drawing/2014/main" id="{3591C190-A585-421E-93EA-CD4E6CF925E9}"/>
              </a:ext>
            </a:extLst>
          </p:cNvPr>
          <p:cNvSpPr>
            <a:spLocks noGrp="1"/>
          </p:cNvSpPr>
          <p:nvPr>
            <p:ph idx="1"/>
          </p:nvPr>
        </p:nvSpPr>
        <p:spPr/>
        <p:txBody>
          <a:bodyPr/>
          <a:lstStyle/>
          <a:p>
            <a:r>
              <a:rPr lang="en-US" dirty="0"/>
              <a:t>“Signed Contract” can be a PO, BOA, Stand Alone Contract, etc.</a:t>
            </a:r>
          </a:p>
          <a:p>
            <a:endParaRPr lang="en-US" dirty="0"/>
          </a:p>
        </p:txBody>
      </p:sp>
      <p:pic>
        <p:nvPicPr>
          <p:cNvPr id="7" name="Picture 6">
            <a:extLst>
              <a:ext uri="{FF2B5EF4-FFF2-40B4-BE49-F238E27FC236}">
                <a16:creationId xmlns:a16="http://schemas.microsoft.com/office/drawing/2014/main" id="{D7B6F098-CF8A-4BCE-8716-6E6BC5AE5FB1}"/>
              </a:ext>
            </a:extLst>
          </p:cNvPr>
          <p:cNvPicPr>
            <a:picLocks noChangeAspect="1"/>
          </p:cNvPicPr>
          <p:nvPr/>
        </p:nvPicPr>
        <p:blipFill>
          <a:blip r:embed="rId2"/>
          <a:stretch>
            <a:fillRect/>
          </a:stretch>
        </p:blipFill>
        <p:spPr>
          <a:xfrm>
            <a:off x="4267200" y="1933816"/>
            <a:ext cx="3733800" cy="4952759"/>
          </a:xfrm>
          <a:prstGeom prst="rect">
            <a:avLst/>
          </a:prstGeom>
        </p:spPr>
      </p:pic>
    </p:spTree>
    <p:extLst>
      <p:ext uri="{BB962C8B-B14F-4D97-AF65-F5344CB8AC3E}">
        <p14:creationId xmlns:p14="http://schemas.microsoft.com/office/powerpoint/2010/main" val="1137054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Order Notification</a:t>
            </a:r>
          </a:p>
        </p:txBody>
      </p:sp>
      <p:sp>
        <p:nvSpPr>
          <p:cNvPr id="3" name="Content Placeholder 2"/>
          <p:cNvSpPr>
            <a:spLocks noGrp="1"/>
          </p:cNvSpPr>
          <p:nvPr>
            <p:ph idx="1"/>
          </p:nvPr>
        </p:nvSpPr>
        <p:spPr>
          <a:xfrm>
            <a:off x="762000" y="1524000"/>
            <a:ext cx="8077200" cy="5029200"/>
          </a:xfrm>
        </p:spPr>
        <p:txBody>
          <a:bodyPr/>
          <a:lstStyle/>
          <a:p>
            <a:r>
              <a:rPr lang="en-US" sz="2200" dirty="0"/>
              <a:t>IMPORTANT VENDOR INSTRUCTIONS: PURCHASE ORDER REQUIREMENTS - STATE OF ILLINOIS AGENCIES Prior to commencement of billable work, delivery of supplies or rendering of any service on a Purchase Order exceeding $20,000: </a:t>
            </a:r>
          </a:p>
          <a:p>
            <a:r>
              <a:rPr lang="en-US" sz="2200" dirty="0"/>
              <a:t>Initial Purchase Order/Contract - All parties, including the State and vendor, must fully execute the contract in its entirety. </a:t>
            </a:r>
          </a:p>
          <a:p>
            <a:pPr lvl="1"/>
            <a:r>
              <a:rPr lang="en-US" dirty="0"/>
              <a:t>Wet signatures required by all parties</a:t>
            </a:r>
          </a:p>
          <a:p>
            <a:pPr lvl="1"/>
            <a:r>
              <a:rPr lang="en-US" dirty="0"/>
              <a:t>Issuing Agency will coordinate signatures</a:t>
            </a:r>
          </a:p>
          <a:p>
            <a:pPr lvl="1"/>
            <a:r>
              <a:rPr lang="en-US" dirty="0"/>
              <a:t>Executed contract will be attached in </a:t>
            </a:r>
            <a:r>
              <a:rPr lang="en-US" dirty="0" err="1"/>
              <a:t>BidBuy</a:t>
            </a:r>
            <a:r>
              <a:rPr lang="en-US" dirty="0"/>
              <a:t> and is required prior to fulfillment</a:t>
            </a:r>
          </a:p>
        </p:txBody>
      </p:sp>
    </p:spTree>
    <p:extLst>
      <p:ext uri="{BB962C8B-B14F-4D97-AF65-F5344CB8AC3E}">
        <p14:creationId xmlns:p14="http://schemas.microsoft.com/office/powerpoint/2010/main" val="350956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46B3C-21A0-450E-BBFF-47125B3EAC99}"/>
              </a:ext>
            </a:extLst>
          </p:cNvPr>
          <p:cNvSpPr>
            <a:spLocks noGrp="1"/>
          </p:cNvSpPr>
          <p:nvPr>
            <p:ph type="title"/>
          </p:nvPr>
        </p:nvSpPr>
        <p:spPr/>
        <p:txBody>
          <a:bodyPr/>
          <a:lstStyle/>
          <a:p>
            <a:r>
              <a:rPr lang="en-US" dirty="0"/>
              <a:t>Purchase Order Notification</a:t>
            </a:r>
          </a:p>
        </p:txBody>
      </p:sp>
      <p:sp>
        <p:nvSpPr>
          <p:cNvPr id="3" name="Content Placeholder 2">
            <a:extLst>
              <a:ext uri="{FF2B5EF4-FFF2-40B4-BE49-F238E27FC236}">
                <a16:creationId xmlns:a16="http://schemas.microsoft.com/office/drawing/2014/main" id="{7A070F83-B546-4B2B-9C94-ACF0960270B0}"/>
              </a:ext>
            </a:extLst>
          </p:cNvPr>
          <p:cNvSpPr>
            <a:spLocks noGrp="1"/>
          </p:cNvSpPr>
          <p:nvPr>
            <p:ph idx="1"/>
          </p:nvPr>
        </p:nvSpPr>
        <p:spPr/>
        <p:txBody>
          <a:bodyPr/>
          <a:lstStyle/>
          <a:p>
            <a:pPr marL="0" indent="0">
              <a:buNone/>
            </a:pPr>
            <a:r>
              <a:rPr lang="en-US" dirty="0"/>
              <a:t>Release from an existing Purchase Order/Contract (Over $20,000):</a:t>
            </a:r>
          </a:p>
          <a:p>
            <a:r>
              <a:rPr lang="en-US" dirty="0"/>
              <a:t>The vendor must receive a Purchase Order </a:t>
            </a:r>
            <a:r>
              <a:rPr lang="en-US" b="1" dirty="0"/>
              <a:t>SIGNED</a:t>
            </a:r>
            <a:r>
              <a:rPr lang="en-US" dirty="0"/>
              <a:t> by the State Agency and attached in </a:t>
            </a:r>
            <a:r>
              <a:rPr lang="en-US" dirty="0" err="1"/>
              <a:t>BidBuy</a:t>
            </a:r>
            <a:r>
              <a:rPr lang="en-US" dirty="0"/>
              <a:t>. </a:t>
            </a:r>
          </a:p>
          <a:p>
            <a:pPr marL="0" indent="0">
              <a:buNone/>
            </a:pPr>
            <a:r>
              <a:rPr lang="en-US" dirty="0"/>
              <a:t>OTHER PURCHASING ENTITIES (Municipalities, School Districts, Park Districts, Universities, etc.)</a:t>
            </a:r>
          </a:p>
          <a:p>
            <a:r>
              <a:rPr lang="en-US" dirty="0"/>
              <a:t>Please see specific requirements provided by the purchasing entity. </a:t>
            </a:r>
          </a:p>
          <a:p>
            <a:endParaRPr lang="en-US" dirty="0"/>
          </a:p>
        </p:txBody>
      </p:sp>
    </p:spTree>
    <p:extLst>
      <p:ext uri="{BB962C8B-B14F-4D97-AF65-F5344CB8AC3E}">
        <p14:creationId xmlns:p14="http://schemas.microsoft.com/office/powerpoint/2010/main" val="3527203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Shipping Address</a:t>
            </a:r>
          </a:p>
        </p:txBody>
      </p:sp>
      <p:sp>
        <p:nvSpPr>
          <p:cNvPr id="3" name="Content Placeholder 2"/>
          <p:cNvSpPr>
            <a:spLocks noGrp="1"/>
          </p:cNvSpPr>
          <p:nvPr>
            <p:ph idx="1"/>
          </p:nvPr>
        </p:nvSpPr>
        <p:spPr/>
        <p:txBody>
          <a:bodyPr/>
          <a:lstStyle/>
          <a:p>
            <a:r>
              <a:rPr lang="en-US" dirty="0"/>
              <a:t>Header Level</a:t>
            </a:r>
          </a:p>
          <a:p>
            <a:r>
              <a:rPr lang="en-US" dirty="0"/>
              <a:t>Item Level</a:t>
            </a:r>
          </a:p>
        </p:txBody>
      </p:sp>
      <p:pic>
        <p:nvPicPr>
          <p:cNvPr id="6" name="Picture 5">
            <a:extLst>
              <a:ext uri="{FF2B5EF4-FFF2-40B4-BE49-F238E27FC236}">
                <a16:creationId xmlns:a16="http://schemas.microsoft.com/office/drawing/2014/main" id="{DDA29711-F0BC-43DD-AADB-F759608AEF3A}"/>
              </a:ext>
            </a:extLst>
          </p:cNvPr>
          <p:cNvPicPr>
            <a:picLocks noChangeAspect="1"/>
          </p:cNvPicPr>
          <p:nvPr/>
        </p:nvPicPr>
        <p:blipFill>
          <a:blip r:embed="rId2"/>
          <a:stretch>
            <a:fillRect/>
          </a:stretch>
        </p:blipFill>
        <p:spPr>
          <a:xfrm>
            <a:off x="3409257" y="1485900"/>
            <a:ext cx="5429943" cy="5372100"/>
          </a:xfrm>
          <a:prstGeom prst="rect">
            <a:avLst/>
          </a:prstGeom>
        </p:spPr>
      </p:pic>
    </p:spTree>
    <p:extLst>
      <p:ext uri="{BB962C8B-B14F-4D97-AF65-F5344CB8AC3E}">
        <p14:creationId xmlns:p14="http://schemas.microsoft.com/office/powerpoint/2010/main" val="395456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Shipping Address</a:t>
            </a:r>
          </a:p>
        </p:txBody>
      </p:sp>
      <p:sp>
        <p:nvSpPr>
          <p:cNvPr id="3" name="Content Placeholder 2"/>
          <p:cNvSpPr>
            <a:spLocks noGrp="1"/>
          </p:cNvSpPr>
          <p:nvPr>
            <p:ph idx="1"/>
          </p:nvPr>
        </p:nvSpPr>
        <p:spPr/>
        <p:txBody>
          <a:bodyPr/>
          <a:lstStyle/>
          <a:p>
            <a:r>
              <a:rPr lang="en-US" dirty="0"/>
              <a:t>Item Level</a:t>
            </a:r>
          </a:p>
        </p:txBody>
      </p:sp>
      <p:pic>
        <p:nvPicPr>
          <p:cNvPr id="5" name="Picture 4">
            <a:extLst>
              <a:ext uri="{FF2B5EF4-FFF2-40B4-BE49-F238E27FC236}">
                <a16:creationId xmlns:a16="http://schemas.microsoft.com/office/drawing/2014/main" id="{608D19BE-2E8C-4511-A7E6-B1415460CC30}"/>
              </a:ext>
            </a:extLst>
          </p:cNvPr>
          <p:cNvPicPr>
            <a:picLocks noChangeAspect="1"/>
          </p:cNvPicPr>
          <p:nvPr/>
        </p:nvPicPr>
        <p:blipFill>
          <a:blip r:embed="rId2"/>
          <a:stretch>
            <a:fillRect/>
          </a:stretch>
        </p:blipFill>
        <p:spPr>
          <a:xfrm>
            <a:off x="1757212" y="2076450"/>
            <a:ext cx="7005788" cy="4324350"/>
          </a:xfrm>
          <a:prstGeom prst="rect">
            <a:avLst/>
          </a:prstGeom>
        </p:spPr>
      </p:pic>
    </p:spTree>
    <p:extLst>
      <p:ext uri="{BB962C8B-B14F-4D97-AF65-F5344CB8AC3E}">
        <p14:creationId xmlns:p14="http://schemas.microsoft.com/office/powerpoint/2010/main" val="275953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2BB8-2960-42E6-9D78-D5CD8F8FB370}"/>
              </a:ext>
            </a:extLst>
          </p:cNvPr>
          <p:cNvSpPr>
            <a:spLocks noGrp="1"/>
          </p:cNvSpPr>
          <p:nvPr>
            <p:ph type="title"/>
          </p:nvPr>
        </p:nvSpPr>
        <p:spPr/>
        <p:txBody>
          <a:bodyPr/>
          <a:lstStyle/>
          <a:p>
            <a:r>
              <a:rPr lang="en-US" dirty="0"/>
              <a:t>Change Orders</a:t>
            </a:r>
            <a:br>
              <a:rPr lang="en-US" dirty="0"/>
            </a:br>
            <a:endParaRPr lang="en-US" dirty="0"/>
          </a:p>
        </p:txBody>
      </p:sp>
      <p:sp>
        <p:nvSpPr>
          <p:cNvPr id="3" name="Content Placeholder 2">
            <a:extLst>
              <a:ext uri="{FF2B5EF4-FFF2-40B4-BE49-F238E27FC236}">
                <a16:creationId xmlns:a16="http://schemas.microsoft.com/office/drawing/2014/main" id="{06622A69-5FFE-4AA1-9DF0-30A40182438F}"/>
              </a:ext>
            </a:extLst>
          </p:cNvPr>
          <p:cNvSpPr>
            <a:spLocks noGrp="1"/>
          </p:cNvSpPr>
          <p:nvPr>
            <p:ph idx="1"/>
          </p:nvPr>
        </p:nvSpPr>
        <p:spPr/>
        <p:txBody>
          <a:bodyPr/>
          <a:lstStyle/>
          <a:p>
            <a:r>
              <a:rPr lang="en-US" dirty="0"/>
              <a:t>Vendor receives change Order Notification via Email</a:t>
            </a:r>
          </a:p>
          <a:p>
            <a:endParaRPr lang="en-US" dirty="0"/>
          </a:p>
        </p:txBody>
      </p:sp>
      <p:pic>
        <p:nvPicPr>
          <p:cNvPr id="4" name="Picture 3">
            <a:extLst>
              <a:ext uri="{FF2B5EF4-FFF2-40B4-BE49-F238E27FC236}">
                <a16:creationId xmlns:a16="http://schemas.microsoft.com/office/drawing/2014/main" id="{A237E189-EB5F-442D-B731-71B295ED610D}"/>
              </a:ext>
            </a:extLst>
          </p:cNvPr>
          <p:cNvPicPr>
            <a:picLocks noChangeAspect="1"/>
          </p:cNvPicPr>
          <p:nvPr/>
        </p:nvPicPr>
        <p:blipFill>
          <a:blip r:embed="rId2"/>
          <a:stretch>
            <a:fillRect/>
          </a:stretch>
        </p:blipFill>
        <p:spPr>
          <a:xfrm>
            <a:off x="2133600" y="2209800"/>
            <a:ext cx="6172200" cy="4066730"/>
          </a:xfrm>
          <a:prstGeom prst="rect">
            <a:avLst/>
          </a:prstGeom>
        </p:spPr>
      </p:pic>
    </p:spTree>
    <p:extLst>
      <p:ext uri="{BB962C8B-B14F-4D97-AF65-F5344CB8AC3E}">
        <p14:creationId xmlns:p14="http://schemas.microsoft.com/office/powerpoint/2010/main" val="231965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94E1A-A234-4EBC-9EE1-59A2E695564E}"/>
              </a:ext>
            </a:extLst>
          </p:cNvPr>
          <p:cNvSpPr>
            <a:spLocks noGrp="1"/>
          </p:cNvSpPr>
          <p:nvPr>
            <p:ph type="title"/>
          </p:nvPr>
        </p:nvSpPr>
        <p:spPr/>
        <p:txBody>
          <a:bodyPr/>
          <a:lstStyle/>
          <a:p>
            <a:r>
              <a:rPr lang="en-US" dirty="0"/>
              <a:t>Change Orders</a:t>
            </a:r>
          </a:p>
        </p:txBody>
      </p:sp>
      <p:sp>
        <p:nvSpPr>
          <p:cNvPr id="3" name="Content Placeholder 2">
            <a:extLst>
              <a:ext uri="{FF2B5EF4-FFF2-40B4-BE49-F238E27FC236}">
                <a16:creationId xmlns:a16="http://schemas.microsoft.com/office/drawing/2014/main" id="{187D94A0-91EF-4A16-ACD5-D3A57F984F87}"/>
              </a:ext>
            </a:extLst>
          </p:cNvPr>
          <p:cNvSpPr>
            <a:spLocks noGrp="1"/>
          </p:cNvSpPr>
          <p:nvPr>
            <p:ph idx="1"/>
          </p:nvPr>
        </p:nvSpPr>
        <p:spPr/>
        <p:txBody>
          <a:bodyPr/>
          <a:lstStyle/>
          <a:p>
            <a:r>
              <a:rPr lang="en-US" dirty="0"/>
              <a:t>Login to </a:t>
            </a:r>
            <a:r>
              <a:rPr lang="en-US" dirty="0" err="1"/>
              <a:t>Bidbuy</a:t>
            </a:r>
            <a:endParaRPr lang="en-US" dirty="0"/>
          </a:p>
          <a:p>
            <a:endParaRPr lang="en-US" dirty="0"/>
          </a:p>
          <a:p>
            <a:endParaRPr lang="en-US" dirty="0"/>
          </a:p>
          <a:p>
            <a:endParaRPr lang="en-US" dirty="0"/>
          </a:p>
          <a:p>
            <a:endParaRPr lang="en-US" dirty="0"/>
          </a:p>
          <a:p>
            <a:endParaRPr lang="en-US" dirty="0"/>
          </a:p>
          <a:p>
            <a:r>
              <a:rPr lang="en-US" dirty="0"/>
              <a:t>Acknowledge receipt and Notify Requestor</a:t>
            </a:r>
          </a:p>
          <a:p>
            <a:endParaRPr lang="en-US" dirty="0"/>
          </a:p>
          <a:p>
            <a:endParaRPr lang="en-US" dirty="0"/>
          </a:p>
        </p:txBody>
      </p:sp>
      <p:pic>
        <p:nvPicPr>
          <p:cNvPr id="4" name="Picture 3">
            <a:extLst>
              <a:ext uri="{FF2B5EF4-FFF2-40B4-BE49-F238E27FC236}">
                <a16:creationId xmlns:a16="http://schemas.microsoft.com/office/drawing/2014/main" id="{BD0854DF-E23E-43B9-8184-4A1F51756724}"/>
              </a:ext>
            </a:extLst>
          </p:cNvPr>
          <p:cNvPicPr>
            <a:picLocks noChangeAspect="1"/>
          </p:cNvPicPr>
          <p:nvPr/>
        </p:nvPicPr>
        <p:blipFill>
          <a:blip r:embed="rId2"/>
          <a:stretch>
            <a:fillRect/>
          </a:stretch>
        </p:blipFill>
        <p:spPr>
          <a:xfrm>
            <a:off x="2057400" y="2057400"/>
            <a:ext cx="5638800" cy="2195121"/>
          </a:xfrm>
          <a:prstGeom prst="rect">
            <a:avLst/>
          </a:prstGeom>
        </p:spPr>
      </p:pic>
      <p:pic>
        <p:nvPicPr>
          <p:cNvPr id="5" name="Picture 4">
            <a:extLst>
              <a:ext uri="{FF2B5EF4-FFF2-40B4-BE49-F238E27FC236}">
                <a16:creationId xmlns:a16="http://schemas.microsoft.com/office/drawing/2014/main" id="{6D59AD8B-E438-463B-9AD6-1E3068780D8D}"/>
              </a:ext>
            </a:extLst>
          </p:cNvPr>
          <p:cNvPicPr>
            <a:picLocks noChangeAspect="1"/>
          </p:cNvPicPr>
          <p:nvPr/>
        </p:nvPicPr>
        <p:blipFill>
          <a:blip r:embed="rId3"/>
          <a:stretch>
            <a:fillRect/>
          </a:stretch>
        </p:blipFill>
        <p:spPr>
          <a:xfrm>
            <a:off x="2019300" y="5105400"/>
            <a:ext cx="5715000" cy="1557806"/>
          </a:xfrm>
          <a:prstGeom prst="rect">
            <a:avLst/>
          </a:prstGeom>
        </p:spPr>
      </p:pic>
    </p:spTree>
    <p:extLst>
      <p:ext uri="{BB962C8B-B14F-4D97-AF65-F5344CB8AC3E}">
        <p14:creationId xmlns:p14="http://schemas.microsoft.com/office/powerpoint/2010/main" val="606251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6422F-FA6B-4E38-B8B7-3DB03BBB33D3}"/>
              </a:ext>
            </a:extLst>
          </p:cNvPr>
          <p:cNvSpPr>
            <a:spLocks noGrp="1"/>
          </p:cNvSpPr>
          <p:nvPr>
            <p:ph type="title"/>
          </p:nvPr>
        </p:nvSpPr>
        <p:spPr/>
        <p:txBody>
          <a:bodyPr/>
          <a:lstStyle/>
          <a:p>
            <a:r>
              <a:rPr lang="en-US" dirty="0"/>
              <a:t>Change Orders</a:t>
            </a:r>
          </a:p>
        </p:txBody>
      </p:sp>
      <p:pic>
        <p:nvPicPr>
          <p:cNvPr id="4" name="Content Placeholder 3">
            <a:extLst>
              <a:ext uri="{FF2B5EF4-FFF2-40B4-BE49-F238E27FC236}">
                <a16:creationId xmlns:a16="http://schemas.microsoft.com/office/drawing/2014/main" id="{DC679881-8EBE-4798-B7D7-8C01BF7A08A9}"/>
              </a:ext>
            </a:extLst>
          </p:cNvPr>
          <p:cNvPicPr>
            <a:picLocks noGrp="1" noChangeAspect="1"/>
          </p:cNvPicPr>
          <p:nvPr>
            <p:ph idx="1"/>
          </p:nvPr>
        </p:nvPicPr>
        <p:blipFill>
          <a:blip r:embed="rId2"/>
          <a:stretch>
            <a:fillRect/>
          </a:stretch>
        </p:blipFill>
        <p:spPr>
          <a:xfrm>
            <a:off x="533400" y="1905000"/>
            <a:ext cx="8077200" cy="1797264"/>
          </a:xfrm>
          <a:prstGeom prst="rect">
            <a:avLst/>
          </a:prstGeom>
        </p:spPr>
      </p:pic>
      <p:sp>
        <p:nvSpPr>
          <p:cNvPr id="5" name="TextBox 4">
            <a:extLst>
              <a:ext uri="{FF2B5EF4-FFF2-40B4-BE49-F238E27FC236}">
                <a16:creationId xmlns:a16="http://schemas.microsoft.com/office/drawing/2014/main" id="{C4B29879-4DA2-44B4-BC9A-F5C31E19B050}"/>
              </a:ext>
            </a:extLst>
          </p:cNvPr>
          <p:cNvSpPr txBox="1"/>
          <p:nvPr/>
        </p:nvSpPr>
        <p:spPr>
          <a:xfrm>
            <a:off x="457200" y="3810000"/>
            <a:ext cx="8610600" cy="1569660"/>
          </a:xfrm>
          <a:prstGeom prst="rect">
            <a:avLst/>
          </a:prstGeom>
          <a:noFill/>
        </p:spPr>
        <p:txBody>
          <a:bodyPr wrap="square" rtlCol="0">
            <a:spAutoFit/>
          </a:bodyPr>
          <a:lstStyle/>
          <a:p>
            <a:pPr marL="342900" indent="-342900">
              <a:buFont typeface="Arial" panose="020B0604020202020204" pitchFamily="34" charset="0"/>
              <a:buChar char="•"/>
            </a:pPr>
            <a:r>
              <a:rPr lang="en-US" dirty="0"/>
              <a:t>Vendor may be required to execute additional documents for the change order.  Specific instructions will be provided in the change order.  </a:t>
            </a:r>
          </a:p>
          <a:p>
            <a:pPr marL="800100" lvl="1" indent="-342900">
              <a:buFont typeface="Arial" panose="020B0604020202020204" pitchFamily="34" charset="0"/>
              <a:buChar char="•"/>
            </a:pPr>
            <a:r>
              <a:rPr lang="en-US" dirty="0"/>
              <a:t>See Attachments for additional change order documents </a:t>
            </a:r>
          </a:p>
        </p:txBody>
      </p:sp>
    </p:spTree>
    <p:extLst>
      <p:ext uri="{BB962C8B-B14F-4D97-AF65-F5344CB8AC3E}">
        <p14:creationId xmlns:p14="http://schemas.microsoft.com/office/powerpoint/2010/main" val="339367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Objectives</a:t>
            </a:r>
          </a:p>
        </p:txBody>
      </p:sp>
      <p:sp>
        <p:nvSpPr>
          <p:cNvPr id="5" name="Content Placeholder 2"/>
          <p:cNvSpPr>
            <a:spLocks noGrp="1"/>
          </p:cNvSpPr>
          <p:nvPr>
            <p:ph idx="1"/>
          </p:nvPr>
        </p:nvSpPr>
        <p:spPr>
          <a:xfrm>
            <a:off x="457200" y="1752600"/>
            <a:ext cx="8077200" cy="4876800"/>
          </a:xfrm>
        </p:spPr>
        <p:txBody>
          <a:bodyPr/>
          <a:lstStyle/>
          <a:p>
            <a:pPr lvl="0"/>
            <a:r>
              <a:rPr lang="en-AU" dirty="0"/>
              <a:t>Why </a:t>
            </a:r>
            <a:r>
              <a:rPr lang="en-AU" dirty="0" err="1"/>
              <a:t>BidBuy</a:t>
            </a:r>
            <a:endParaRPr lang="en-US" dirty="0"/>
          </a:p>
          <a:p>
            <a:pPr lvl="0"/>
            <a:r>
              <a:rPr lang="en-AU" dirty="0"/>
              <a:t>Bid Opening and Award</a:t>
            </a:r>
            <a:endParaRPr lang="en-US" dirty="0"/>
          </a:p>
          <a:p>
            <a:pPr lvl="1"/>
            <a:r>
              <a:rPr lang="en-AU" dirty="0"/>
              <a:t>BAFO</a:t>
            </a:r>
          </a:p>
          <a:p>
            <a:pPr lvl="1"/>
            <a:r>
              <a:rPr lang="en-AU" dirty="0"/>
              <a:t>Acknowledging Award</a:t>
            </a:r>
            <a:endParaRPr lang="en-US" dirty="0"/>
          </a:p>
          <a:p>
            <a:pPr lvl="1"/>
            <a:r>
              <a:rPr lang="en-AU" dirty="0"/>
              <a:t>Contract Execution</a:t>
            </a:r>
            <a:endParaRPr lang="en-US" dirty="0"/>
          </a:p>
          <a:p>
            <a:pPr lvl="1"/>
            <a:r>
              <a:rPr lang="en-AU" dirty="0"/>
              <a:t>Ship To/Bill To – Header or Sub-Tab</a:t>
            </a:r>
            <a:endParaRPr lang="en-US" dirty="0"/>
          </a:p>
          <a:p>
            <a:pPr lvl="0"/>
            <a:r>
              <a:rPr lang="en-AU" dirty="0"/>
              <a:t>Purchase Orders</a:t>
            </a:r>
          </a:p>
          <a:p>
            <a:pPr lvl="0"/>
            <a:r>
              <a:rPr lang="en-AU" dirty="0"/>
              <a:t>Change Orders</a:t>
            </a:r>
          </a:p>
          <a:p>
            <a:pPr lvl="0"/>
            <a:endParaRPr lang="en-US" dirty="0"/>
          </a:p>
          <a:p>
            <a:pPr lvl="0"/>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Vendor Help Desk </a:t>
            </a:r>
          </a:p>
        </p:txBody>
      </p:sp>
      <p:sp>
        <p:nvSpPr>
          <p:cNvPr id="3" name="Content Placeholder 2"/>
          <p:cNvSpPr>
            <a:spLocks noGrp="1"/>
          </p:cNvSpPr>
          <p:nvPr>
            <p:ph idx="1"/>
          </p:nvPr>
        </p:nvSpPr>
        <p:spPr/>
        <p:txBody>
          <a:bodyPr/>
          <a:lstStyle/>
          <a:p>
            <a:endParaRPr lang="en-US" dirty="0"/>
          </a:p>
          <a:p>
            <a:r>
              <a:rPr lang="en-US" sz="4000" dirty="0"/>
              <a:t>Email: </a:t>
            </a:r>
            <a:r>
              <a:rPr lang="en-US" sz="4000" u="sng" dirty="0">
                <a:hlinkClick r:id="rId2"/>
              </a:rPr>
              <a:t>il.bidbuy@illinois.gov</a:t>
            </a:r>
            <a:r>
              <a:rPr lang="en-US" sz="4000" dirty="0"/>
              <a:t> </a:t>
            </a:r>
          </a:p>
          <a:p>
            <a:r>
              <a:rPr lang="en-US" sz="4000" dirty="0"/>
              <a:t>Phone: 866-455-2897</a:t>
            </a:r>
          </a:p>
          <a:p>
            <a:endParaRPr lang="en-US" dirty="0"/>
          </a:p>
        </p:txBody>
      </p:sp>
      <p:sp>
        <p:nvSpPr>
          <p:cNvPr id="4" name="Rectangle 3"/>
          <p:cNvSpPr/>
          <p:nvPr/>
        </p:nvSpPr>
        <p:spPr>
          <a:xfrm>
            <a:off x="2286000" y="3013502"/>
            <a:ext cx="5257800" cy="461665"/>
          </a:xfrm>
          <a:prstGeom prst="rect">
            <a:avLst/>
          </a:prstGeom>
        </p:spPr>
        <p:txBody>
          <a:bodyPr wrap="square">
            <a:spAutoFit/>
          </a:bodyPr>
          <a:lstStyle/>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0609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2362200" y="1752600"/>
            <a:ext cx="6324600" cy="1981200"/>
          </a:xfrm>
        </p:spPr>
        <p:txBody>
          <a:bodyPr/>
          <a:lstStyle/>
          <a:p>
            <a:r>
              <a:rPr lang="en-US" altLang="en-US" sz="2800" dirty="0"/>
              <a:t>Pathway to Procurement:</a:t>
            </a:r>
            <a:br>
              <a:rPr lang="en-US" altLang="en-US" sz="2000" dirty="0"/>
            </a:br>
            <a:r>
              <a:rPr lang="en-US" altLang="en-US" sz="2000" dirty="0">
                <a:hlinkClick r:id="rId3"/>
              </a:rPr>
              <a:t>https://www.illinois.gov/cpo/PathwayToProcurement/Pages/BidBuy.aspx</a:t>
            </a:r>
            <a:r>
              <a:rPr lang="en-US" altLang="en-US" sz="2000" dirty="0"/>
              <a:t> :</a:t>
            </a:r>
            <a:br>
              <a:rPr lang="en-US" altLang="en-US" sz="2000" dirty="0"/>
            </a:br>
            <a:r>
              <a:rPr lang="en-US" altLang="en-US" sz="2000" dirty="0"/>
              <a:t>Vendor Manuals and How-to Videos</a:t>
            </a:r>
            <a:br>
              <a:rPr lang="en-US" altLang="en-US" sz="2000" dirty="0"/>
            </a:br>
            <a:endParaRPr lang="en-US" altLang="en-US" dirty="0"/>
          </a:p>
        </p:txBody>
      </p:sp>
      <p:sp>
        <p:nvSpPr>
          <p:cNvPr id="2" name="TextBox 1">
            <a:extLst>
              <a:ext uri="{FF2B5EF4-FFF2-40B4-BE49-F238E27FC236}">
                <a16:creationId xmlns:a16="http://schemas.microsoft.com/office/drawing/2014/main" id="{A71BA462-5416-41BD-AAB8-42768B8C6114}"/>
              </a:ext>
            </a:extLst>
          </p:cNvPr>
          <p:cNvSpPr txBox="1"/>
          <p:nvPr/>
        </p:nvSpPr>
        <p:spPr>
          <a:xfrm>
            <a:off x="3657600" y="228600"/>
            <a:ext cx="6717957" cy="954107"/>
          </a:xfrm>
          <a:prstGeom prst="rect">
            <a:avLst/>
          </a:prstGeom>
          <a:noFill/>
        </p:spPr>
        <p:txBody>
          <a:bodyPr wrap="square" rtlCol="0">
            <a:spAutoFit/>
          </a:bodyPr>
          <a:lstStyle/>
          <a:p>
            <a:r>
              <a:rPr lang="en-US" sz="3200" dirty="0"/>
              <a:t>Vendor Resources</a:t>
            </a:r>
          </a:p>
          <a:p>
            <a:endParaRPr lang="en-US" dirty="0"/>
          </a:p>
        </p:txBody>
      </p:sp>
    </p:spTree>
    <p:extLst>
      <p:ext uri="{BB962C8B-B14F-4D97-AF65-F5344CB8AC3E}">
        <p14:creationId xmlns:p14="http://schemas.microsoft.com/office/powerpoint/2010/main" val="2351386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p:txBody>
          <a:bodyPr/>
          <a:lstStyle/>
          <a:p>
            <a:r>
              <a:rPr lang="en-US" altLang="en-US" dirty="0"/>
              <a:t>Questions?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en-US" dirty="0"/>
              <a:t>   Why </a:t>
            </a:r>
            <a:r>
              <a:rPr lang="en-US" altLang="en-US" dirty="0" err="1"/>
              <a:t>BidBuy</a:t>
            </a:r>
            <a:r>
              <a:rPr lang="en-US" altLang="en-US" dirty="0"/>
              <a:t>?</a:t>
            </a:r>
          </a:p>
        </p:txBody>
      </p:sp>
      <p:sp>
        <p:nvSpPr>
          <p:cNvPr id="13315" name="Content Placeholder 2"/>
          <p:cNvSpPr>
            <a:spLocks noGrp="1"/>
          </p:cNvSpPr>
          <p:nvPr>
            <p:ph sz="half" idx="1"/>
          </p:nvPr>
        </p:nvSpPr>
        <p:spPr>
          <a:xfrm>
            <a:off x="381000" y="1600200"/>
            <a:ext cx="8610600" cy="5181600"/>
          </a:xfrm>
        </p:spPr>
        <p:txBody>
          <a:bodyPr/>
          <a:lstStyle/>
          <a:p>
            <a:pPr lvl="0"/>
            <a:r>
              <a:rPr lang="en-US" dirty="0"/>
              <a:t>Simplifies the bid/quote process by allowing electronic submittals.  </a:t>
            </a:r>
          </a:p>
          <a:p>
            <a:pPr lvl="0"/>
            <a:r>
              <a:rPr lang="en-US" dirty="0"/>
              <a:t>Reduces paper documentation and records.</a:t>
            </a:r>
          </a:p>
          <a:p>
            <a:pPr lvl="0"/>
            <a:r>
              <a:rPr lang="en-US" dirty="0"/>
              <a:t>Centralizes state procurement communications in a single location.</a:t>
            </a:r>
          </a:p>
          <a:p>
            <a:pPr lvl="0"/>
            <a:r>
              <a:rPr lang="en-US" dirty="0"/>
              <a:t>Allows vendors to easily review open bids, submit bids/quotes and receive awards from a central location.</a:t>
            </a:r>
          </a:p>
          <a:p>
            <a:pPr lvl="0"/>
            <a:r>
              <a:rPr lang="en-US" dirty="0"/>
              <a:t>Allows vendors to review its procurement history.</a:t>
            </a:r>
          </a:p>
        </p:txBody>
      </p:sp>
    </p:spTree>
    <p:extLst>
      <p:ext uri="{BB962C8B-B14F-4D97-AF65-F5344CB8AC3E}">
        <p14:creationId xmlns:p14="http://schemas.microsoft.com/office/powerpoint/2010/main" val="164335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4164A-1C46-43AD-8EC6-8A86C7B7AF30}"/>
              </a:ext>
            </a:extLst>
          </p:cNvPr>
          <p:cNvSpPr>
            <a:spLocks noGrp="1"/>
          </p:cNvSpPr>
          <p:nvPr>
            <p:ph type="title"/>
          </p:nvPr>
        </p:nvSpPr>
        <p:spPr/>
        <p:txBody>
          <a:bodyPr/>
          <a:lstStyle/>
          <a:p>
            <a:r>
              <a:rPr lang="en-US" dirty="0"/>
              <a:t>BAFO (Best and Final Offer)	</a:t>
            </a:r>
          </a:p>
        </p:txBody>
      </p:sp>
      <p:sp>
        <p:nvSpPr>
          <p:cNvPr id="3" name="Content Placeholder 2">
            <a:extLst>
              <a:ext uri="{FF2B5EF4-FFF2-40B4-BE49-F238E27FC236}">
                <a16:creationId xmlns:a16="http://schemas.microsoft.com/office/drawing/2014/main" id="{01A41091-6298-46FC-88B0-E271DE8DB9BF}"/>
              </a:ext>
            </a:extLst>
          </p:cNvPr>
          <p:cNvSpPr>
            <a:spLocks noGrp="1"/>
          </p:cNvSpPr>
          <p:nvPr>
            <p:ph sz="half" idx="1"/>
          </p:nvPr>
        </p:nvSpPr>
        <p:spPr>
          <a:xfrm>
            <a:off x="762000" y="1524000"/>
            <a:ext cx="7848600" cy="4876800"/>
          </a:xfrm>
        </p:spPr>
        <p:txBody>
          <a:bodyPr/>
          <a:lstStyle/>
          <a:p>
            <a:r>
              <a:rPr lang="en-US" dirty="0"/>
              <a:t>Agency will open the bid, conduct evaluation and any BAFO. </a:t>
            </a:r>
          </a:p>
          <a:p>
            <a:r>
              <a:rPr lang="en-US" dirty="0"/>
              <a:t>The BAFO process will occur between agency and the vendor.</a:t>
            </a:r>
          </a:p>
          <a:p>
            <a:pPr lvl="1"/>
            <a:r>
              <a:rPr lang="en-US" dirty="0"/>
              <a:t>BAFO documentation and pricing will be included in </a:t>
            </a:r>
            <a:r>
              <a:rPr lang="en-US" dirty="0" err="1"/>
              <a:t>BidBuy</a:t>
            </a:r>
            <a:r>
              <a:rPr lang="en-US" dirty="0"/>
              <a:t>.  </a:t>
            </a:r>
          </a:p>
          <a:p>
            <a:endParaRPr lang="en-US" dirty="0"/>
          </a:p>
        </p:txBody>
      </p:sp>
    </p:spTree>
    <p:extLst>
      <p:ext uri="{BB962C8B-B14F-4D97-AF65-F5344CB8AC3E}">
        <p14:creationId xmlns:p14="http://schemas.microsoft.com/office/powerpoint/2010/main" val="418789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of Award</a:t>
            </a:r>
          </a:p>
        </p:txBody>
      </p:sp>
      <p:sp>
        <p:nvSpPr>
          <p:cNvPr id="3" name="Content Placeholder 2"/>
          <p:cNvSpPr>
            <a:spLocks noGrp="1"/>
          </p:cNvSpPr>
          <p:nvPr>
            <p:ph idx="1"/>
          </p:nvPr>
        </p:nvSpPr>
        <p:spPr/>
        <p:txBody>
          <a:bodyPr/>
          <a:lstStyle/>
          <a:p>
            <a:r>
              <a:rPr lang="en-US" dirty="0"/>
              <a:t>At the award of the bid, an email is sent to notify vendors of the State’s intent to award.</a:t>
            </a:r>
          </a:p>
          <a:p>
            <a:endParaRPr lang="en-US" dirty="0"/>
          </a:p>
        </p:txBody>
      </p:sp>
      <p:pic>
        <p:nvPicPr>
          <p:cNvPr id="4" name="Picture 3">
            <a:extLst>
              <a:ext uri="{FF2B5EF4-FFF2-40B4-BE49-F238E27FC236}">
                <a16:creationId xmlns:a16="http://schemas.microsoft.com/office/drawing/2014/main" id="{692791C8-C4E4-400A-9152-38D100325A3A}"/>
              </a:ext>
            </a:extLst>
          </p:cNvPr>
          <p:cNvPicPr>
            <a:picLocks noChangeAspect="1"/>
          </p:cNvPicPr>
          <p:nvPr/>
        </p:nvPicPr>
        <p:blipFill>
          <a:blip r:embed="rId3"/>
          <a:stretch>
            <a:fillRect/>
          </a:stretch>
        </p:blipFill>
        <p:spPr>
          <a:xfrm>
            <a:off x="1827584" y="2514600"/>
            <a:ext cx="5611441" cy="4224875"/>
          </a:xfrm>
          <a:prstGeom prst="rect">
            <a:avLst/>
          </a:prstGeom>
        </p:spPr>
      </p:pic>
    </p:spTree>
    <p:extLst>
      <p:ext uri="{BB962C8B-B14F-4D97-AF65-F5344CB8AC3E}">
        <p14:creationId xmlns:p14="http://schemas.microsoft.com/office/powerpoint/2010/main" val="265847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F26CF-0E84-4DF2-A108-5C19D256899D}"/>
              </a:ext>
            </a:extLst>
          </p:cNvPr>
          <p:cNvSpPr>
            <a:spLocks noGrp="1"/>
          </p:cNvSpPr>
          <p:nvPr>
            <p:ph type="title"/>
          </p:nvPr>
        </p:nvSpPr>
        <p:spPr/>
        <p:txBody>
          <a:bodyPr/>
          <a:lstStyle/>
          <a:p>
            <a:r>
              <a:rPr lang="en-US" dirty="0"/>
              <a:t>Acknowledging Amendment</a:t>
            </a:r>
          </a:p>
        </p:txBody>
      </p:sp>
      <p:pic>
        <p:nvPicPr>
          <p:cNvPr id="4" name="Content Placeholder 3">
            <a:extLst>
              <a:ext uri="{FF2B5EF4-FFF2-40B4-BE49-F238E27FC236}">
                <a16:creationId xmlns:a16="http://schemas.microsoft.com/office/drawing/2014/main" id="{D3D652BE-2941-485B-9459-C00182AEB8BD}"/>
              </a:ext>
            </a:extLst>
          </p:cNvPr>
          <p:cNvPicPr>
            <a:picLocks noGrp="1" noChangeAspect="1"/>
          </p:cNvPicPr>
          <p:nvPr>
            <p:ph idx="1"/>
          </p:nvPr>
        </p:nvPicPr>
        <p:blipFill>
          <a:blip r:embed="rId2"/>
          <a:stretch>
            <a:fillRect/>
          </a:stretch>
        </p:blipFill>
        <p:spPr>
          <a:xfrm>
            <a:off x="762000" y="2006979"/>
            <a:ext cx="8077200" cy="3910841"/>
          </a:xfrm>
          <a:prstGeom prst="rect">
            <a:avLst/>
          </a:prstGeom>
        </p:spPr>
      </p:pic>
      <p:sp>
        <p:nvSpPr>
          <p:cNvPr id="5" name="TextBox 4">
            <a:extLst>
              <a:ext uri="{FF2B5EF4-FFF2-40B4-BE49-F238E27FC236}">
                <a16:creationId xmlns:a16="http://schemas.microsoft.com/office/drawing/2014/main" id="{D8D8B59A-26A6-4714-8E34-05E56B709EA7}"/>
              </a:ext>
            </a:extLst>
          </p:cNvPr>
          <p:cNvSpPr txBox="1"/>
          <p:nvPr/>
        </p:nvSpPr>
        <p:spPr>
          <a:xfrm>
            <a:off x="381000" y="1447800"/>
            <a:ext cx="7543800" cy="461665"/>
          </a:xfrm>
          <a:prstGeom prst="rect">
            <a:avLst/>
          </a:prstGeom>
          <a:noFill/>
        </p:spPr>
        <p:txBody>
          <a:bodyPr wrap="square" rtlCol="0">
            <a:spAutoFit/>
          </a:bodyPr>
          <a:lstStyle/>
          <a:p>
            <a:r>
              <a:rPr lang="en-US" dirty="0"/>
              <a:t>Login to </a:t>
            </a:r>
            <a:r>
              <a:rPr lang="en-US" dirty="0" err="1"/>
              <a:t>BidBuy</a:t>
            </a:r>
            <a:r>
              <a:rPr lang="en-US" dirty="0"/>
              <a:t>.</a:t>
            </a:r>
          </a:p>
        </p:txBody>
      </p:sp>
    </p:spTree>
    <p:extLst>
      <p:ext uri="{BB962C8B-B14F-4D97-AF65-F5344CB8AC3E}">
        <p14:creationId xmlns:p14="http://schemas.microsoft.com/office/powerpoint/2010/main" val="131255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489A6-40BC-4D7B-98EC-724FA1389767}"/>
              </a:ext>
            </a:extLst>
          </p:cNvPr>
          <p:cNvSpPr>
            <a:spLocks noGrp="1"/>
          </p:cNvSpPr>
          <p:nvPr>
            <p:ph type="title"/>
          </p:nvPr>
        </p:nvSpPr>
        <p:spPr/>
        <p:txBody>
          <a:bodyPr/>
          <a:lstStyle/>
          <a:p>
            <a:r>
              <a:rPr lang="en-US" dirty="0"/>
              <a:t>Acknowledging Amendment</a:t>
            </a:r>
          </a:p>
        </p:txBody>
      </p:sp>
      <p:sp>
        <p:nvSpPr>
          <p:cNvPr id="3" name="Content Placeholder 2">
            <a:extLst>
              <a:ext uri="{FF2B5EF4-FFF2-40B4-BE49-F238E27FC236}">
                <a16:creationId xmlns:a16="http://schemas.microsoft.com/office/drawing/2014/main" id="{431C57B4-79D4-4600-9673-6770E6FC0CD5}"/>
              </a:ext>
            </a:extLst>
          </p:cNvPr>
          <p:cNvSpPr>
            <a:spLocks noGrp="1"/>
          </p:cNvSpPr>
          <p:nvPr>
            <p:ph idx="1"/>
          </p:nvPr>
        </p:nvSpPr>
        <p:spPr/>
        <p:txBody>
          <a:bodyPr/>
          <a:lstStyle/>
          <a:p>
            <a:r>
              <a:rPr lang="en-US" dirty="0"/>
              <a:t>Click to Acknowledge amendment</a:t>
            </a:r>
          </a:p>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85819753-63E1-42A7-A9E1-C7659B43A262}"/>
              </a:ext>
            </a:extLst>
          </p:cNvPr>
          <p:cNvPicPr>
            <a:picLocks noChangeAspect="1"/>
          </p:cNvPicPr>
          <p:nvPr/>
        </p:nvPicPr>
        <p:blipFill>
          <a:blip r:embed="rId3"/>
          <a:stretch>
            <a:fillRect/>
          </a:stretch>
        </p:blipFill>
        <p:spPr>
          <a:xfrm>
            <a:off x="152400" y="2362200"/>
            <a:ext cx="8991600" cy="1245589"/>
          </a:xfrm>
          <a:prstGeom prst="rect">
            <a:avLst/>
          </a:prstGeom>
        </p:spPr>
      </p:pic>
    </p:spTree>
    <p:extLst>
      <p:ext uri="{BB962C8B-B14F-4D97-AF65-F5344CB8AC3E}">
        <p14:creationId xmlns:p14="http://schemas.microsoft.com/office/powerpoint/2010/main" val="118010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E7AE-8FE1-4606-A143-90538D48DC96}"/>
              </a:ext>
            </a:extLst>
          </p:cNvPr>
          <p:cNvSpPr>
            <a:spLocks noGrp="1"/>
          </p:cNvSpPr>
          <p:nvPr>
            <p:ph type="title"/>
          </p:nvPr>
        </p:nvSpPr>
        <p:spPr/>
        <p:txBody>
          <a:bodyPr/>
          <a:lstStyle/>
          <a:p>
            <a:r>
              <a:rPr lang="en-US" dirty="0"/>
              <a:t>Notice of Award Form</a:t>
            </a:r>
          </a:p>
        </p:txBody>
      </p:sp>
      <p:pic>
        <p:nvPicPr>
          <p:cNvPr id="4" name="Content Placeholder 3">
            <a:extLst>
              <a:ext uri="{FF2B5EF4-FFF2-40B4-BE49-F238E27FC236}">
                <a16:creationId xmlns:a16="http://schemas.microsoft.com/office/drawing/2014/main" id="{8D46C4DE-B344-44A0-B2CD-556FB9B59AE2}"/>
              </a:ext>
            </a:extLst>
          </p:cNvPr>
          <p:cNvPicPr>
            <a:picLocks noGrp="1" noChangeAspect="1"/>
          </p:cNvPicPr>
          <p:nvPr>
            <p:ph idx="1"/>
          </p:nvPr>
        </p:nvPicPr>
        <p:blipFill>
          <a:blip r:embed="rId2"/>
          <a:stretch>
            <a:fillRect/>
          </a:stretch>
        </p:blipFill>
        <p:spPr>
          <a:xfrm>
            <a:off x="2321682" y="1523999"/>
            <a:ext cx="5222117" cy="5136763"/>
          </a:xfrm>
          <a:prstGeom prst="rect">
            <a:avLst/>
          </a:prstGeom>
        </p:spPr>
      </p:pic>
    </p:spTree>
    <p:extLst>
      <p:ext uri="{BB962C8B-B14F-4D97-AF65-F5344CB8AC3E}">
        <p14:creationId xmlns:p14="http://schemas.microsoft.com/office/powerpoint/2010/main" val="3965607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C04B3-5EC2-4305-96C5-575AFD506D1E}"/>
              </a:ext>
            </a:extLst>
          </p:cNvPr>
          <p:cNvSpPr>
            <a:spLocks noGrp="1"/>
          </p:cNvSpPr>
          <p:nvPr>
            <p:ph type="title"/>
          </p:nvPr>
        </p:nvSpPr>
        <p:spPr/>
        <p:txBody>
          <a:bodyPr/>
          <a:lstStyle/>
          <a:p>
            <a:r>
              <a:rPr lang="en-US" dirty="0"/>
              <a:t>Notice of Award Form</a:t>
            </a:r>
          </a:p>
        </p:txBody>
      </p:sp>
      <p:pic>
        <p:nvPicPr>
          <p:cNvPr id="4" name="Content Placeholder 3">
            <a:extLst>
              <a:ext uri="{FF2B5EF4-FFF2-40B4-BE49-F238E27FC236}">
                <a16:creationId xmlns:a16="http://schemas.microsoft.com/office/drawing/2014/main" id="{81376711-3172-4B37-8EC0-D7EA68E32334}"/>
              </a:ext>
            </a:extLst>
          </p:cNvPr>
          <p:cNvPicPr>
            <a:picLocks noGrp="1" noChangeAspect="1"/>
          </p:cNvPicPr>
          <p:nvPr>
            <p:ph idx="1"/>
          </p:nvPr>
        </p:nvPicPr>
        <p:blipFill>
          <a:blip r:embed="rId2"/>
          <a:stretch>
            <a:fillRect/>
          </a:stretch>
        </p:blipFill>
        <p:spPr>
          <a:xfrm>
            <a:off x="2114363" y="1524000"/>
            <a:ext cx="5372474" cy="4876800"/>
          </a:xfrm>
          <a:prstGeom prst="rect">
            <a:avLst/>
          </a:prstGeom>
        </p:spPr>
      </p:pic>
    </p:spTree>
    <p:extLst>
      <p:ext uri="{BB962C8B-B14F-4D97-AF65-F5344CB8AC3E}">
        <p14:creationId xmlns:p14="http://schemas.microsoft.com/office/powerpoint/2010/main" val="1241377379"/>
      </p:ext>
    </p:extLst>
  </p:cSld>
  <p:clrMapOvr>
    <a:masterClrMapping/>
  </p:clrMapOvr>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Lucida Sans"/>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B87F1391849948A29D26CCBD5B91E2" ma:contentTypeVersion="6" ma:contentTypeDescription="Create a new document." ma:contentTypeScope="" ma:versionID="1e7a11802a86f3a94169bd89def684a0">
  <xsd:schema xmlns:xsd="http://www.w3.org/2001/XMLSchema" xmlns:xs="http://www.w3.org/2001/XMLSchema" xmlns:p="http://schemas.microsoft.com/office/2006/metadata/properties" xmlns:ns1="http://schemas.microsoft.com/sharepoint/v3" xmlns:ns2="4357f0c0-6f49-4aff-84da-e40b46d24afe" xmlns:ns3="http://schemas.microsoft.com/sharepoint/v3/fields" targetNamespace="http://schemas.microsoft.com/office/2006/metadata/properties" ma:root="true" ma:fieldsID="0a80667d5ce74c7669ef37b9b6947d5b" ns1:_="" ns2:_="" ns3:_="">
    <xsd:import namespace="http://schemas.microsoft.com/sharepoint/v3"/>
    <xsd:import namespace="4357f0c0-6f49-4aff-84da-e40b46d24afe"/>
    <xsd:import namespace="http://schemas.microsoft.com/sharepoint/v3/fields"/>
    <xsd:element name="properties">
      <xsd:complexType>
        <xsd:sequence>
          <xsd:element name="documentManagement">
            <xsd:complexType>
              <xsd:all>
                <xsd:element ref="ns1:PublishingStartDate" minOccurs="0"/>
                <xsd:element ref="ns1:PublishingExpirationDate" minOccurs="0"/>
                <xsd:element ref="ns2:Category" minOccurs="0"/>
                <xsd:element ref="ns3:_DCDateModifi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57f0c0-6f49-4aff-84da-e40b46d24afe" elementFormDefault="qualified">
    <xsd:import namespace="http://schemas.microsoft.com/office/2006/documentManagement/types"/>
    <xsd:import namespace="http://schemas.microsoft.com/office/infopath/2007/PartnerControls"/>
    <xsd:element name="Category" ma:index="10" nillable="true" ma:displayName="Category" ma:format="Dropdown" ma:internalName="Category">
      <xsd:simpleType>
        <xsd:restriction base="dms:Choice">
          <xsd:enumeration value="Forms"/>
          <xsd:enumeration value="Manuals/Guides"/>
          <xsd:enumeration value="News Documents"/>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Modified" ma:index="11" nillable="true" ma:displayName="Date Modified" ma:description="The date on which this resource was last modified" ma:format="DateOnly" ma:internalName="_DCDateModifi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2" ma:displayName="Description"/>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4357f0c0-6f49-4aff-84da-e40b46d24afe" xsi:nil="true"/>
    <_DCDateModified xmlns="http://schemas.microsoft.com/sharepoint/v3/fields"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F86F86-6641-4189-A57A-9BF93F07E94D}"/>
</file>

<file path=customXml/itemProps2.xml><?xml version="1.0" encoding="utf-8"?>
<ds:datastoreItem xmlns:ds="http://schemas.openxmlformats.org/officeDocument/2006/customXml" ds:itemID="{F5A8C222-FC47-4F0C-9D91-BFC239B26463}"/>
</file>

<file path=customXml/itemProps3.xml><?xml version="1.0" encoding="utf-8"?>
<ds:datastoreItem xmlns:ds="http://schemas.openxmlformats.org/officeDocument/2006/customXml" ds:itemID="{7AF79D57-3B76-480B-8A11-564F09B40B91}"/>
</file>

<file path=docProps/app.xml><?xml version="1.0" encoding="utf-8"?>
<Properties xmlns="http://schemas.openxmlformats.org/officeDocument/2006/extended-properties" xmlns:vt="http://schemas.openxmlformats.org/officeDocument/2006/docPropsVTypes">
  <Template/>
  <TotalTime>52098</TotalTime>
  <Words>573</Words>
  <Application>Microsoft Office PowerPoint</Application>
  <PresentationFormat>On-screen Show (4:3)</PresentationFormat>
  <Paragraphs>93</Paragraphs>
  <Slides>22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ＭＳ Ｐゴシック</vt:lpstr>
      <vt:lpstr>Arial</vt:lpstr>
      <vt:lpstr>Calibri</vt:lpstr>
      <vt:lpstr>Courier New</vt:lpstr>
      <vt:lpstr>Lucida Sans</vt:lpstr>
      <vt:lpstr>Times New Roman</vt:lpstr>
      <vt:lpstr>Webdings</vt:lpstr>
      <vt:lpstr>1_Blank Presentation</vt:lpstr>
      <vt:lpstr>Vendor Training Session #4 Bid Opening and Award </vt:lpstr>
      <vt:lpstr>Objectives</vt:lpstr>
      <vt:lpstr>   Why BidBuy?</vt:lpstr>
      <vt:lpstr>BAFO (Best and Final Offer) </vt:lpstr>
      <vt:lpstr>Notification of Award</vt:lpstr>
      <vt:lpstr>Acknowledging Amendment</vt:lpstr>
      <vt:lpstr>Acknowledging Amendment</vt:lpstr>
      <vt:lpstr>Notice of Award Form</vt:lpstr>
      <vt:lpstr>Notice of Award Form</vt:lpstr>
      <vt:lpstr>Notification of Purchase Order</vt:lpstr>
      <vt:lpstr>Purchase Order</vt:lpstr>
      <vt:lpstr>Signed Contract</vt:lpstr>
      <vt:lpstr>Purchase Order Notification</vt:lpstr>
      <vt:lpstr>Purchase Order Notification</vt:lpstr>
      <vt:lpstr>Shipping Address</vt:lpstr>
      <vt:lpstr>Shipping Address</vt:lpstr>
      <vt:lpstr>Change Orders </vt:lpstr>
      <vt:lpstr>Change Orders</vt:lpstr>
      <vt:lpstr>Change Orders</vt:lpstr>
      <vt:lpstr>Vendor Help Desk </vt:lpstr>
      <vt:lpstr>Pathway to Procurement: https://www.illinois.gov/cpo/PathwayToProcurement/Pages/BidBuy.aspx : Vendor Manuals and How-to Videos </vt:lpstr>
      <vt:lpstr>Questions? </vt:lpstr>
    </vt:vector>
  </TitlesOfParts>
  <Company>BEE Trained,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Navigation</dc:title>
  <dc:creator>Etolia E. Biggs</dc:creator>
  <cp:lastModifiedBy>Lawton, Lorri L.</cp:lastModifiedBy>
  <cp:revision>968</cp:revision>
  <cp:lastPrinted>2016-08-01T00:49:00Z</cp:lastPrinted>
  <dcterms:modified xsi:type="dcterms:W3CDTF">2018-01-11T20:00:36Z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0x0101007DB87F1391849948A29D26CCBD5B91E2</vt:lpwstr>
  </property>
  <property fmtid="{D5CDD505-2E9C-101B-9397-08002B2CF9AE}" pid="3" name="Order">
    <vt:r8>600</vt:r8>
  </property>
  <property fmtid="{D5CDD505-2E9C-101B-9397-08002B2CF9AE}" pid="4" name="WorkflowChangePath">
    <vt:lpwstr>13c8d692-a0b6-48c6-bc2b-fb3d45c4cda7,6;74684001-3048-411c-b02b-b54d0c8b5006,8;74684001-3048-411c-b02b-b54d0c8b5006,10;</vt:lpwstr>
  </property>
</Properties>
</file>