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</p:sldMasterIdLst>
  <p:notesMasterIdLst>
    <p:notesMasterId r:id="rId19"/>
  </p:notesMasterIdLst>
  <p:handoutMasterIdLst>
    <p:handoutMasterId r:id="rId20"/>
  </p:handoutMasterIdLst>
  <p:sldIdLst>
    <p:sldId id="839" r:id="rId5"/>
    <p:sldId id="746" r:id="rId6"/>
    <p:sldId id="853" r:id="rId7"/>
    <p:sldId id="838" r:id="rId8"/>
    <p:sldId id="821" r:id="rId9"/>
    <p:sldId id="846" r:id="rId10"/>
    <p:sldId id="852" r:id="rId11"/>
    <p:sldId id="855" r:id="rId12"/>
    <p:sldId id="857" r:id="rId13"/>
    <p:sldId id="856" r:id="rId14"/>
    <p:sldId id="858" r:id="rId15"/>
    <p:sldId id="837" r:id="rId16"/>
    <p:sldId id="845" r:id="rId17"/>
    <p:sldId id="754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wton, Lorri L." initials="LL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84B92"/>
    <a:srgbClr val="3333FF"/>
    <a:srgbClr val="EAEAEA"/>
    <a:srgbClr val="D02027"/>
    <a:srgbClr val="6B9FCE"/>
    <a:srgbClr val="AC1121"/>
    <a:srgbClr val="538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5996" autoAdjust="0"/>
  </p:normalViewPr>
  <p:slideViewPr>
    <p:cSldViewPr>
      <p:cViewPr varScale="1">
        <p:scale>
          <a:sx n="98" d="100"/>
          <a:sy n="98" d="100"/>
        </p:scale>
        <p:origin x="18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58"/>
      </p:cViewPr>
      <p:guideLst>
        <p:guide orient="horz" pos="2936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921F9901-B897-46C7-9293-724B7B8346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20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F2AA08BD-C263-45F8-B9C6-013DEA8A0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5884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63" indent="-274638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72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3050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437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415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87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59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31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BF3295-B001-4E5F-9B55-4752BFB28C50}" type="slidenum">
              <a:rPr lang="en-US" altLang="en-US" sz="1300" smtClean="0"/>
              <a:pPr/>
              <a:t>1</a:t>
            </a:fld>
            <a:endParaRPr lang="en-US" altLang="en-US" sz="13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1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2E44A-75D7-4908-8766-ED83515DC44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625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A08BD-C263-45F8-B9C6-013DEA8A012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24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981200" y="0"/>
            <a:ext cx="304800" cy="68580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0213"/>
            <a:ext cx="18796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24200" y="1752600"/>
            <a:ext cx="4648200" cy="2133600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724400"/>
            <a:ext cx="4648200" cy="7620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2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19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055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71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400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524000"/>
            <a:ext cx="8077200" cy="4876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185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/>
            </a:lvl1pPr>
            <a:lvl2pPr marL="914400" indent="-457200">
              <a:buClr>
                <a:srgbClr val="92D05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733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953000" y="1532965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23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31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7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8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6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74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48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2286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981200" y="0"/>
            <a:ext cx="304800" cy="1371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54013"/>
            <a:ext cx="197643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ebdings" panose="05030102010509060703" pitchFamily="18" charset="2"/>
        <a:buChar char="a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‒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l.bidbuy@illinois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.gov/cpo/PathwayToProcurement/Pages/BidBuy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2133600"/>
            <a:ext cx="5334000" cy="2133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Vendor Training</a:t>
            </a:r>
            <a:br>
              <a:rPr lang="en-US" altLang="en-US" b="1" dirty="0"/>
            </a:br>
            <a:r>
              <a:rPr lang="en-US" altLang="en-US" b="1" dirty="0"/>
              <a:t>Session #3</a:t>
            </a:r>
            <a:br>
              <a:rPr lang="en-US" altLang="en-US" b="1" dirty="0"/>
            </a:br>
            <a:r>
              <a:rPr lang="en-US" altLang="en-US" b="1" dirty="0"/>
              <a:t>Obtaining and Responding to Bids </a:t>
            </a:r>
            <a:br>
              <a:rPr lang="en-US" altLang="en-US" b="1" dirty="0"/>
            </a:b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92025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B26B6-687A-46CD-AEC6-FBFBB9A1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7E060-60FA-48AB-BFAA-C5670FEC4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 Select Create Quote </a:t>
            </a:r>
          </a:p>
          <a:p>
            <a:r>
              <a:rPr lang="en-US" sz="2400" dirty="0"/>
              <a:t>2. Click Yes to acknowledge receipt of the Bid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3. Complete Tabs with required information</a:t>
            </a:r>
          </a:p>
          <a:p>
            <a:pPr lvl="1"/>
            <a:r>
              <a:rPr lang="en-US" sz="2000" dirty="0"/>
              <a:t>General, Items, Questions (if applicable), Subcontractors (if applicable), Terms &amp; Conditions, add any Attachments, etc.</a:t>
            </a:r>
          </a:p>
          <a:p>
            <a:endParaRPr lang="en-US" sz="2400" dirty="0"/>
          </a:p>
          <a:p>
            <a:r>
              <a:rPr lang="en-US" sz="2400" dirty="0"/>
              <a:t>4. On Summary Tab, click Submit Quote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EB49DD-277F-4BAD-861E-06A15597C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" y="2667000"/>
            <a:ext cx="8825392" cy="179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001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82C8-61B5-4DE4-9434-370E02C2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Email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0D7FC1-FAE9-491D-BCAA-8DB4B65288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52" y="2057400"/>
            <a:ext cx="8831648" cy="32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9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Help Desk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Email: </a:t>
            </a:r>
            <a:r>
              <a:rPr lang="en-US" sz="4000" u="sng" dirty="0">
                <a:hlinkClick r:id="rId2"/>
              </a:rPr>
              <a:t>il.bidbuy@illinois.gov</a:t>
            </a:r>
            <a:r>
              <a:rPr lang="en-US" sz="4000" dirty="0"/>
              <a:t> </a:t>
            </a:r>
          </a:p>
          <a:p>
            <a:r>
              <a:rPr lang="en-US" sz="4000" dirty="0"/>
              <a:t>Phone: 866-455-2897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0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2362200" y="1752600"/>
            <a:ext cx="6324600" cy="1981200"/>
          </a:xfrm>
        </p:spPr>
        <p:txBody>
          <a:bodyPr/>
          <a:lstStyle/>
          <a:p>
            <a:r>
              <a:rPr lang="en-US" altLang="en-US" sz="2800" dirty="0"/>
              <a:t>Pathway to Procurement:</a:t>
            </a:r>
            <a:br>
              <a:rPr lang="en-US" altLang="en-US" sz="2000" dirty="0"/>
            </a:br>
            <a:r>
              <a:rPr lang="en-US" altLang="en-US" sz="2000" dirty="0">
                <a:hlinkClick r:id="rId3"/>
              </a:rPr>
              <a:t>https://www.illinois.gov/cpo/PathwayToProcurement/Pages/BidBuy.aspx</a:t>
            </a:r>
            <a:r>
              <a:rPr lang="en-US" altLang="en-US" sz="2000" dirty="0"/>
              <a:t> :</a:t>
            </a:r>
            <a:br>
              <a:rPr lang="en-US" altLang="en-US" sz="2000" dirty="0"/>
            </a:br>
            <a:r>
              <a:rPr lang="en-US" altLang="en-US" sz="2000" dirty="0"/>
              <a:t>Vendor Manuals and How-to Videos</a:t>
            </a:r>
            <a:br>
              <a:rPr lang="en-US" altLang="en-US" sz="2000" dirty="0"/>
            </a:b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1BA462-5416-41BD-AAB8-42768B8C6114}"/>
              </a:ext>
            </a:extLst>
          </p:cNvPr>
          <p:cNvSpPr txBox="1"/>
          <p:nvPr/>
        </p:nvSpPr>
        <p:spPr>
          <a:xfrm>
            <a:off x="3657600" y="228600"/>
            <a:ext cx="6717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Vendor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8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Questions?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876800"/>
          </a:xfrm>
        </p:spPr>
        <p:txBody>
          <a:bodyPr/>
          <a:lstStyle/>
          <a:p>
            <a:pPr lvl="0"/>
            <a:r>
              <a:rPr lang="en-AU" dirty="0"/>
              <a:t>Why </a:t>
            </a:r>
            <a:r>
              <a:rPr lang="en-AU" dirty="0" err="1"/>
              <a:t>BidBuy</a:t>
            </a:r>
            <a:endParaRPr lang="en-AU" dirty="0"/>
          </a:p>
          <a:p>
            <a:r>
              <a:rPr lang="en-AU" dirty="0"/>
              <a:t>Procurement Types: IFB, RFP, Small Purchase, Other</a:t>
            </a:r>
          </a:p>
          <a:p>
            <a:pPr lvl="1"/>
            <a:r>
              <a:rPr lang="en-AU" dirty="0"/>
              <a:t>Formal vs. Informal Quotes </a:t>
            </a:r>
            <a:endParaRPr lang="en-US" dirty="0"/>
          </a:p>
          <a:p>
            <a:pPr indent="-457200"/>
            <a:r>
              <a:rPr lang="en-AU" dirty="0"/>
              <a:t>Obtaining a Solicitation</a:t>
            </a:r>
          </a:p>
          <a:p>
            <a:pPr indent="-457200"/>
            <a:r>
              <a:rPr lang="en-AU" dirty="0"/>
              <a:t>Acknowledging Receipt of Bid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3945-0BC0-44D4-9398-B4E96D93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FA315-C5F9-49FE-B7E8-C37B4A9FB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Responding to a Bid </a:t>
            </a:r>
            <a:endParaRPr lang="en-US" dirty="0"/>
          </a:p>
          <a:p>
            <a:pPr lvl="1"/>
            <a:r>
              <a:rPr lang="en-AU" sz="2000" dirty="0"/>
              <a:t>Paper/Electronic Submittal</a:t>
            </a:r>
            <a:endParaRPr lang="en-US" sz="2000" dirty="0"/>
          </a:p>
          <a:p>
            <a:pPr lvl="1"/>
            <a:r>
              <a:rPr lang="en-AU" sz="1800" dirty="0"/>
              <a:t>Attaching Documents</a:t>
            </a:r>
            <a:endParaRPr lang="en-US" sz="1800" dirty="0"/>
          </a:p>
          <a:p>
            <a:pPr lvl="1"/>
            <a:r>
              <a:rPr lang="en-AU" sz="1800" dirty="0"/>
              <a:t>Revising Quotes/Withdrawing Quotes/Multiple Quotes/Paper Responses</a:t>
            </a:r>
            <a:endParaRPr lang="en-US" sz="1800" dirty="0"/>
          </a:p>
          <a:p>
            <a:pPr lvl="1"/>
            <a:r>
              <a:rPr lang="en-AU" sz="1800" dirty="0"/>
              <a:t>Subcontractors on Quotes </a:t>
            </a:r>
            <a:endParaRPr lang="en-US" sz="1800" dirty="0"/>
          </a:p>
          <a:p>
            <a:pPr lvl="2"/>
            <a:r>
              <a:rPr lang="en-AU" sz="1600" dirty="0"/>
              <a:t>BEP Utilization</a:t>
            </a:r>
            <a:endParaRPr lang="en-US" sz="1600" dirty="0"/>
          </a:p>
          <a:p>
            <a:pPr lvl="1"/>
            <a:r>
              <a:rPr lang="en-AU" sz="1800" dirty="0"/>
              <a:t>Entering Pricing </a:t>
            </a:r>
            <a:endParaRPr lang="en-US" sz="1800" dirty="0"/>
          </a:p>
          <a:p>
            <a:pPr lvl="1"/>
            <a:r>
              <a:rPr lang="en-AU" sz="1800" dirty="0"/>
              <a:t>Term &amp; Conditions</a:t>
            </a:r>
            <a:endParaRPr lang="en-US" sz="1800" dirty="0"/>
          </a:p>
          <a:p>
            <a:r>
              <a:rPr lang="en-US" altLang="en-US" sz="2200" dirty="0"/>
              <a:t>Access Vendor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2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dirty="0"/>
              <a:t>   Why </a:t>
            </a:r>
            <a:r>
              <a:rPr lang="en-US" altLang="en-US" dirty="0" err="1"/>
              <a:t>BidBuy</a:t>
            </a:r>
            <a:r>
              <a:rPr lang="en-US" altLang="en-US" dirty="0"/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610600" cy="5181600"/>
          </a:xfrm>
        </p:spPr>
        <p:txBody>
          <a:bodyPr/>
          <a:lstStyle/>
          <a:p>
            <a:pPr lvl="0"/>
            <a:r>
              <a:rPr lang="en-US" dirty="0"/>
              <a:t>Simplifies the bid/quote process by allowing electronic submittals.  </a:t>
            </a:r>
          </a:p>
          <a:p>
            <a:pPr lvl="0"/>
            <a:r>
              <a:rPr lang="en-US" dirty="0"/>
              <a:t>Reduces paper documentation and records.</a:t>
            </a:r>
          </a:p>
          <a:p>
            <a:pPr lvl="0"/>
            <a:r>
              <a:rPr lang="en-US" dirty="0"/>
              <a:t>Centralizes state procurement communications in a single location.</a:t>
            </a:r>
          </a:p>
          <a:p>
            <a:pPr lvl="0"/>
            <a:r>
              <a:rPr lang="en-US" dirty="0"/>
              <a:t>Allows vendors to easily review open bids, submit bids/quotes and receive awards from a central location.</a:t>
            </a:r>
          </a:p>
          <a:p>
            <a:pPr lvl="0"/>
            <a:r>
              <a:rPr lang="en-US" dirty="0"/>
              <a:t>Allows vendors to review its procurement history.</a:t>
            </a:r>
          </a:p>
        </p:txBody>
      </p:sp>
    </p:spTree>
    <p:extLst>
      <p:ext uri="{BB962C8B-B14F-4D97-AF65-F5344CB8AC3E}">
        <p14:creationId xmlns:p14="http://schemas.microsoft.com/office/powerpoint/2010/main" val="164335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Overview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5" y="1724024"/>
            <a:ext cx="8873925" cy="353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1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sends the Vendor an email notification regarding the availability of an informal quote opportunity.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E8241-1622-4005-B190-672076A0D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95600"/>
            <a:ext cx="679504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8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B607-72AB-4389-8B56-E6D7EFC7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Informal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3D79-5650-4F72-9ACE-F5442DC75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After receiving the informal quote opportunity email, log into </a:t>
            </a:r>
            <a:r>
              <a:rPr lang="en-US" sz="2400" dirty="0" err="1"/>
              <a:t>BidBuy</a:t>
            </a:r>
            <a:r>
              <a:rPr lang="en-US" sz="2400" dirty="0"/>
              <a:t> to respond to the informal quote request. </a:t>
            </a:r>
          </a:p>
          <a:p>
            <a:endParaRPr lang="en-US" sz="2400" dirty="0"/>
          </a:p>
          <a:p>
            <a:r>
              <a:rPr lang="en-US" sz="2400" dirty="0"/>
              <a:t>1. Select Quotes &gt; Informal Quotes</a:t>
            </a:r>
          </a:p>
          <a:p>
            <a:r>
              <a:rPr lang="en-US" sz="2400" dirty="0"/>
              <a:t>2. Click Create Quote </a:t>
            </a:r>
          </a:p>
          <a:p>
            <a:r>
              <a:rPr lang="en-US" sz="2400" dirty="0"/>
              <a:t>3. Complete Tabs with required information</a:t>
            </a:r>
          </a:p>
          <a:p>
            <a:pPr lvl="1"/>
            <a:r>
              <a:rPr lang="en-US" sz="2000" dirty="0"/>
              <a:t>General, Items, Address, Terms &amp; Conditions, add any Attachments, etc.</a:t>
            </a:r>
          </a:p>
          <a:p>
            <a:r>
              <a:rPr lang="en-US" sz="2400" dirty="0"/>
              <a:t>4. Click Save and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2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82C8-61B5-4DE4-9434-370E02C2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Email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0D7FC1-FAE9-491D-BCAA-8DB4B65288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52" y="2057400"/>
            <a:ext cx="8831648" cy="32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4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8C07-EFC2-4059-B22A-9BD92D26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only from Login Page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BF3038-62FA-4C8F-B090-5CCD76026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664531"/>
            <a:ext cx="8077200" cy="259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4480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Lucida San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87F1391849948A29D26CCBD5B91E2" ma:contentTypeVersion="6" ma:contentTypeDescription="Create a new document." ma:contentTypeScope="" ma:versionID="1e7a11802a86f3a94169bd89def684a0">
  <xsd:schema xmlns:xsd="http://www.w3.org/2001/XMLSchema" xmlns:xs="http://www.w3.org/2001/XMLSchema" xmlns:p="http://schemas.microsoft.com/office/2006/metadata/properties" xmlns:ns1="http://schemas.microsoft.com/sharepoint/v3" xmlns:ns2="4357f0c0-6f49-4aff-84da-e40b46d24afe" xmlns:ns3="http://schemas.microsoft.com/sharepoint/v3/fields" targetNamespace="http://schemas.microsoft.com/office/2006/metadata/properties" ma:root="true" ma:fieldsID="0a80667d5ce74c7669ef37b9b6947d5b" ns1:_="" ns2:_="" ns3:_="">
    <xsd:import namespace="http://schemas.microsoft.com/sharepoint/v3"/>
    <xsd:import namespace="4357f0c0-6f49-4aff-84da-e40b46d24af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3:_DCDateModifi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7f0c0-6f49-4aff-84da-e40b46d24afe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format="Dropdown" ma:internalName="Category">
      <xsd:simpleType>
        <xsd:restriction base="dms:Choice">
          <xsd:enumeration value="Forms"/>
          <xsd:enumeration value="Manuals/Guides"/>
          <xsd:enumeration value="News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1" nillable="true" ma:displayName="Date Modified" ma:description="The date on which this resource was last modified" ma:format="DateOnly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357f0c0-6f49-4aff-84da-e40b46d24afe">Manuals/Guides</Category>
    <_DCDateModified xmlns="http://schemas.microsoft.com/sharepoint/v3/fields">2018-04-27T05:00:00+00:00</_DCDateModified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7B15DE-64D4-41B8-91F9-D0DEAB8BEB72}"/>
</file>

<file path=customXml/itemProps2.xml><?xml version="1.0" encoding="utf-8"?>
<ds:datastoreItem xmlns:ds="http://schemas.openxmlformats.org/officeDocument/2006/customXml" ds:itemID="{F5A8C222-FC47-4F0C-9D91-BFC239B26463}"/>
</file>

<file path=customXml/itemProps3.xml><?xml version="1.0" encoding="utf-8"?>
<ds:datastoreItem xmlns:ds="http://schemas.openxmlformats.org/officeDocument/2006/customXml" ds:itemID="{7AF79D57-3B76-480B-8A11-564F09B40B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51194</TotalTime>
  <Words>255</Words>
  <Application>Microsoft Office PowerPoint</Application>
  <PresentationFormat>On-screen Show (4:3)</PresentationFormat>
  <Paragraphs>59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Lucida Sans</vt:lpstr>
      <vt:lpstr>Times New Roman</vt:lpstr>
      <vt:lpstr>Webdings</vt:lpstr>
      <vt:lpstr>1_Blank Presentation</vt:lpstr>
      <vt:lpstr>Vendor Training Session #3 Obtaining and Responding to Bids  </vt:lpstr>
      <vt:lpstr>Objectives</vt:lpstr>
      <vt:lpstr>Objectives</vt:lpstr>
      <vt:lpstr>   Why BidBuy?</vt:lpstr>
      <vt:lpstr>General Overview</vt:lpstr>
      <vt:lpstr>Informal Quotes</vt:lpstr>
      <vt:lpstr>Responding to Informal Quotes</vt:lpstr>
      <vt:lpstr>Confirmation Email </vt:lpstr>
      <vt:lpstr>Viewing only from Login Page  </vt:lpstr>
      <vt:lpstr>Formal Quotes</vt:lpstr>
      <vt:lpstr>Confirmation Email </vt:lpstr>
      <vt:lpstr>Vendor Help Desk </vt:lpstr>
      <vt:lpstr>Pathway to Procurement: https://www.illinois.gov/cpo/PathwayToProcurement/Pages/BidBuy.aspx : Vendor Manuals and How-to Videos </vt:lpstr>
      <vt:lpstr>Questions? </vt:lpstr>
    </vt:vector>
  </TitlesOfParts>
  <Company>BEE Trained,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Navigation</dc:title>
  <dc:creator>Etolia E. Biggs</dc:creator>
  <dc:description/>
  <cp:lastModifiedBy>Kelton, Samantha</cp:lastModifiedBy>
  <cp:revision>952</cp:revision>
  <cp:lastPrinted>2016-08-01T00:49:00Z</cp:lastPrinted>
  <dcterms:modified xsi:type="dcterms:W3CDTF">2018-04-26T18:46:21Z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0x0101007DB87F1391849948A29D26CCBD5B91E2</vt:lpwstr>
  </property>
  <property fmtid="{D5CDD505-2E9C-101B-9397-08002B2CF9AE}" pid="3" name="Order">
    <vt:r8>600</vt:r8>
  </property>
  <property fmtid="{D5CDD505-2E9C-101B-9397-08002B2CF9AE}" pid="4" name="WorkflowChangePath">
    <vt:lpwstr>13c8d692-a0b6-48c6-bc2b-fb3d45c4cda7,6;74684001-3048-411c-b02b-b54d0c8b5006,8;74684001-3048-411c-b02b-b54d0c8b5006,10;</vt:lpwstr>
  </property>
  <property fmtid="{D5CDD505-2E9C-101B-9397-08002B2CF9AE}" pid="5" name="xd_ProgID">
    <vt:lpwstr/>
  </property>
  <property fmtid="{D5CDD505-2E9C-101B-9397-08002B2CF9AE}" pid="6" name="_SharedFileIndex">
    <vt:lpwstr/>
  </property>
  <property fmtid="{D5CDD505-2E9C-101B-9397-08002B2CF9AE}" pid="7" name="_SourceUrl">
    <vt:lpwstr/>
  </property>
  <property fmtid="{D5CDD505-2E9C-101B-9397-08002B2CF9AE}" pid="8" name="TemplateUrl">
    <vt:lpwstr/>
  </property>
</Properties>
</file>