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</p:sldMasterIdLst>
  <p:notesMasterIdLst>
    <p:notesMasterId r:id="rId17"/>
  </p:notesMasterIdLst>
  <p:handoutMasterIdLst>
    <p:handoutMasterId r:id="rId18"/>
  </p:handoutMasterIdLst>
  <p:sldIdLst>
    <p:sldId id="256" r:id="rId5"/>
    <p:sldId id="746" r:id="rId6"/>
    <p:sldId id="833" r:id="rId7"/>
    <p:sldId id="838" r:id="rId8"/>
    <p:sldId id="839" r:id="rId9"/>
    <p:sldId id="834" r:id="rId10"/>
    <p:sldId id="832" r:id="rId11"/>
    <p:sldId id="835" r:id="rId12"/>
    <p:sldId id="836" r:id="rId13"/>
    <p:sldId id="821" r:id="rId14"/>
    <p:sldId id="837" r:id="rId15"/>
    <p:sldId id="754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wton, Lorri L." initials="LL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84B92"/>
    <a:srgbClr val="3333FF"/>
    <a:srgbClr val="EAEAEA"/>
    <a:srgbClr val="D02027"/>
    <a:srgbClr val="6B9FCE"/>
    <a:srgbClr val="AC1121"/>
    <a:srgbClr val="538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5996" autoAdjust="0"/>
  </p:normalViewPr>
  <p:slideViewPr>
    <p:cSldViewPr>
      <p:cViewPr varScale="1">
        <p:scale>
          <a:sx n="78" d="100"/>
          <a:sy n="78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102" y="-58"/>
      </p:cViewPr>
      <p:guideLst>
        <p:guide orient="horz" pos="2936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921F9901-B897-46C7-9293-724B7B8346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20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60" tIns="46180" rIns="92360" bIns="46180" numCol="1" anchor="b" anchorCtr="0" compatLnSpc="1">
            <a:prstTxWarp prst="textNoShape">
              <a:avLst/>
            </a:prstTxWarp>
          </a:bodyPr>
          <a:lstStyle>
            <a:lvl1pPr algn="r" defTabSz="923405">
              <a:defRPr sz="1300">
                <a:latin typeface="Arial" charset="0"/>
              </a:defRPr>
            </a:lvl1pPr>
          </a:lstStyle>
          <a:p>
            <a:pPr>
              <a:defRPr/>
            </a:pPr>
            <a:fld id="{F2AA08BD-C263-45F8-B9C6-013DEA8A0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5884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63" indent="-274638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72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3050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4375" indent="-219075" defTabSz="922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415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87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59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3175" indent="-219075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BF3295-B001-4E5F-9B55-4752BFB28C50}" type="slidenum">
              <a:rPr lang="en-US" altLang="en-US" sz="1300" smtClean="0"/>
              <a:pPr/>
              <a:t>1</a:t>
            </a:fld>
            <a:endParaRPr lang="en-US" altLang="en-US" sz="13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8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2E44A-75D7-4908-8766-ED83515DC44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637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1.  Contract history:  contracts with activity in the future will be in BidBuy (Masters, renewals, change orders.)  Anything with future activity.  IPB will be for historical reference only.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2E44A-75D7-4908-8766-ED83515DC44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6257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IDOT will have some procurements</a:t>
            </a:r>
            <a:r>
              <a:rPr lang="en-US" baseline="0" dirty="0"/>
              <a:t> using BidBuy.  Construction, for instance will not.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A08BD-C263-45F8-B9C6-013DEA8A012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278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Google “CPO-GS” or “Pathway to Procurement</a:t>
            </a:r>
            <a:r>
              <a:rPr lang="en-US" baseline="0" dirty="0"/>
              <a:t> IL”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A08BD-C263-45F8-B9C6-013DEA8A012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94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Seller Administrator:</a:t>
            </a:r>
            <a:r>
              <a:rPr lang="en-US" baseline="0" dirty="0"/>
              <a:t> manage the account</a:t>
            </a:r>
          </a:p>
          <a:p>
            <a:pPr marL="228600" indent="-228600">
              <a:buAutoNum type="arabicPeriod"/>
            </a:pPr>
            <a:r>
              <a:rPr lang="en-US" baseline="0" dirty="0"/>
              <a:t>Seller:  involved in the day-to-day selling to the State (submitting bids, quotes, </a:t>
            </a:r>
            <a:r>
              <a:rPr lang="en-US" baseline="0" dirty="0" err="1"/>
              <a:t>etc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A08BD-C263-45F8-B9C6-013DEA8A012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0842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Maintain Organization Information ‐‐ This option provides the ability to maintain all organizational information including addresses, terms, categories, and commodity codes.</a:t>
            </a:r>
          </a:p>
          <a:p>
            <a:pPr marL="228600" indent="-228600">
              <a:buAutoNum type="arabicPeriod"/>
            </a:pPr>
            <a:r>
              <a:rPr lang="en-US" dirty="0"/>
              <a:t>Maintain Users on this Account – This option provides the ability to maintain all users of this account, by searching, adding and updating user information. </a:t>
            </a:r>
          </a:p>
          <a:p>
            <a:pPr marL="228600" indent="-228600">
              <a:buAutoNum type="arabicPeriod"/>
            </a:pPr>
            <a:r>
              <a:rPr lang="en-US" dirty="0"/>
              <a:t>Add Users on this Account – This option provides the ability to add users to this account. </a:t>
            </a:r>
          </a:p>
          <a:p>
            <a:pPr marL="228600" indent="-228600">
              <a:buAutoNum type="arabicPeriod"/>
            </a:pPr>
            <a:r>
              <a:rPr lang="en-US" dirty="0"/>
              <a:t>Add Associated Organization ‐‐ This option provides the ability to add an Associated Organization or “Doing Business As” to this account.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AA08BD-C263-45F8-B9C6-013DEA8A012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123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981200" y="0"/>
            <a:ext cx="304800" cy="68580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0213"/>
            <a:ext cx="18796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24200" y="1752600"/>
            <a:ext cx="4648200" cy="2133600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724400"/>
            <a:ext cx="4648200" cy="7620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2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19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055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71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400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2000" y="1524000"/>
            <a:ext cx="8077200" cy="4876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185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/>
            </a:lvl1pPr>
            <a:lvl2pPr marL="914400" indent="-457200">
              <a:buClr>
                <a:srgbClr val="92D05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733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953000" y="1532965"/>
            <a:ext cx="3962400" cy="4876800"/>
          </a:xfrm>
        </p:spPr>
        <p:txBody>
          <a:bodyPr/>
          <a:lstStyle>
            <a:lvl1pPr marL="342900" indent="-342900">
              <a:buClr>
                <a:srgbClr val="92D050"/>
              </a:buClr>
              <a:buFont typeface="Webdings" panose="05030102010509060703" pitchFamily="18" charset="2"/>
              <a:buChar char="a"/>
              <a:defRPr sz="2800"/>
            </a:lvl1pPr>
            <a:lvl2pPr marL="742950" indent="-285750">
              <a:buClr>
                <a:srgbClr val="92D050"/>
              </a:buClr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Clr>
                <a:srgbClr val="92D050"/>
              </a:buClr>
              <a:buFont typeface="Arial" panose="020B0604020202020204" pitchFamily="34" charset="0"/>
              <a:buChar char="‒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23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31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7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8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76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74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48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2286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228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1981200" y="0"/>
            <a:ext cx="304800" cy="1371600"/>
          </a:xfrm>
          <a:prstGeom prst="rect">
            <a:avLst/>
          </a:prstGeom>
          <a:solidFill>
            <a:srgbClr val="384B9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0" y="11430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54013"/>
            <a:ext cx="197643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Lucida Sans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ebdings" panose="05030102010509060703" pitchFamily="18" charset="2"/>
        <a:buChar char="a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‒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l.bidbuy@illinois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.gov/cpo/PathwayToProcurement/Pages/BidBuy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2133600"/>
            <a:ext cx="5334000" cy="2133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Vendor Training</a:t>
            </a:r>
            <a:br>
              <a:rPr lang="en-US" altLang="en-US" b="1" dirty="0"/>
            </a:br>
            <a:r>
              <a:rPr lang="en-US" altLang="en-US" b="1" dirty="0"/>
              <a:t>Session #1</a:t>
            </a:r>
            <a:br>
              <a:rPr lang="en-US" altLang="en-US" b="1" dirty="0"/>
            </a:br>
            <a:r>
              <a:rPr lang="en-US" altLang="en-US" b="1" dirty="0"/>
              <a:t>Seller Administrator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Overview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5" y="1724024"/>
            <a:ext cx="8873925" cy="353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1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Help Desk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Email: </a:t>
            </a:r>
            <a:r>
              <a:rPr lang="en-US" sz="4000" u="sng" dirty="0">
                <a:hlinkClick r:id="rId2"/>
              </a:rPr>
              <a:t>il.bidbuy@illinois.gov</a:t>
            </a:r>
            <a:r>
              <a:rPr lang="en-US" sz="4000" dirty="0"/>
              <a:t> </a:t>
            </a:r>
          </a:p>
          <a:p>
            <a:r>
              <a:rPr lang="en-US" sz="4000" dirty="0"/>
              <a:t>Phone: 866-455-2897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0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Questions?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876800"/>
          </a:xfrm>
        </p:spPr>
        <p:txBody>
          <a:bodyPr/>
          <a:lstStyle/>
          <a:p>
            <a:pPr lvl="1"/>
            <a:endParaRPr lang="en-US" altLang="en-US" sz="2200" dirty="0"/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Understand Why the State is Implementing </a:t>
            </a:r>
            <a:r>
              <a:rPr lang="en-US" altLang="en-US" dirty="0" err="1"/>
              <a:t>BidBuy</a:t>
            </a:r>
            <a:endParaRPr lang="en-US" altLang="en-US" dirty="0"/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Navigate in </a:t>
            </a:r>
            <a:r>
              <a:rPr lang="en-US" altLang="en-US" dirty="0" err="1"/>
              <a:t>BidBuy</a:t>
            </a:r>
            <a:endParaRPr lang="en-US" altLang="en-US" dirty="0"/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Understand BidBuy Terminology/BidBuy Time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Explain What a Seller Administrator Role Does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Understand and Use the </a:t>
            </a:r>
            <a:r>
              <a:rPr lang="en-US" altLang="en-US" dirty="0" err="1"/>
              <a:t>BidBuy</a:t>
            </a:r>
            <a:r>
              <a:rPr lang="en-US" altLang="en-US" dirty="0"/>
              <a:t> Homepage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Create a Seller Administrator Account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Create Accounts for Authorized Vendor Staff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Select NIGP Codes for Vendor Account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Make Updates to the Accounts</a:t>
            </a:r>
          </a:p>
          <a:p>
            <a:pPr lvl="1">
              <a:buFont typeface="Webdings" panose="05030102010509060703" pitchFamily="18" charset="2"/>
              <a:buChar char="a"/>
            </a:pPr>
            <a:r>
              <a:rPr lang="en-US" altLang="en-US" dirty="0"/>
              <a:t>Access Resources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dirty="0"/>
              <a:t>   What is </a:t>
            </a:r>
            <a:r>
              <a:rPr lang="en-US" altLang="en-US" dirty="0" err="1"/>
              <a:t>BidBuy</a:t>
            </a:r>
            <a:r>
              <a:rPr lang="en-US" altLang="en-US" dirty="0"/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71454" cy="400050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u="sng" dirty="0"/>
              <a:t>CURRENT</a:t>
            </a:r>
          </a:p>
          <a:p>
            <a:pPr marL="0" indent="0" algn="ctr">
              <a:buNone/>
            </a:pPr>
            <a:r>
              <a:rPr lang="en-US" altLang="en-US" dirty="0"/>
              <a:t>Remedy (PBC)</a:t>
            </a:r>
          </a:p>
          <a:p>
            <a:pPr marL="0" indent="0" algn="ctr">
              <a:buNone/>
            </a:pPr>
            <a:r>
              <a:rPr lang="en-US" altLang="en-US" dirty="0"/>
              <a:t>Survey Process (Manual)</a:t>
            </a:r>
          </a:p>
          <a:p>
            <a:pPr marL="0" indent="0" algn="ctr">
              <a:buNone/>
            </a:pPr>
            <a:r>
              <a:rPr lang="en-US" altLang="en-US" dirty="0"/>
              <a:t>Illinois Procurement Bulletin</a:t>
            </a:r>
          </a:p>
          <a:p>
            <a:pPr marL="0" indent="0" algn="ctr">
              <a:buNone/>
            </a:pPr>
            <a:r>
              <a:rPr lang="en-US" altLang="en-US" dirty="0"/>
              <a:t>Procurement File</a:t>
            </a:r>
          </a:p>
          <a:p>
            <a:pPr marL="0" indent="0" algn="ctr">
              <a:buNone/>
            </a:pPr>
            <a:r>
              <a:rPr lang="en-US" altLang="en-US" dirty="0"/>
              <a:t>CPO/SPO Approvals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08615" y="1676401"/>
            <a:ext cx="3133898" cy="35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4290" rIns="0" bIns="34290" numCol="1" anchor="t" anchorCtr="0" compatLnSpc="1">
            <a:prstTxWarp prst="textNoShape">
              <a:avLst/>
            </a:prstTxWarp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b="1" u="sng" dirty="0"/>
              <a:t>FUTURE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012" y="3262376"/>
            <a:ext cx="2874602" cy="10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23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dirty="0"/>
              <a:t>   Why </a:t>
            </a:r>
            <a:r>
              <a:rPr lang="en-US" altLang="en-US" dirty="0" err="1"/>
              <a:t>BidBuy</a:t>
            </a:r>
            <a:r>
              <a:rPr lang="en-US" altLang="en-US" dirty="0"/>
              <a:t>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610600" cy="5181600"/>
          </a:xfrm>
        </p:spPr>
        <p:txBody>
          <a:bodyPr/>
          <a:lstStyle/>
          <a:p>
            <a:pPr lvl="0"/>
            <a:r>
              <a:rPr lang="en-US" dirty="0"/>
              <a:t>Simplifies the bid/quote process by allowing electronic submittals.  </a:t>
            </a:r>
          </a:p>
          <a:p>
            <a:pPr lvl="0"/>
            <a:r>
              <a:rPr lang="en-US" dirty="0"/>
              <a:t>Reduces paper documentation and records.</a:t>
            </a:r>
          </a:p>
          <a:p>
            <a:pPr lvl="0"/>
            <a:r>
              <a:rPr lang="en-US" dirty="0"/>
              <a:t>Centralizes state procurement communications in a single location.</a:t>
            </a:r>
          </a:p>
          <a:p>
            <a:pPr lvl="0"/>
            <a:r>
              <a:rPr lang="en-US" dirty="0"/>
              <a:t>Allows vendors to easily review open bids, submit bids/quotes and receive awards from a central location.</a:t>
            </a:r>
          </a:p>
          <a:p>
            <a:pPr lvl="0"/>
            <a:r>
              <a:rPr lang="en-US" dirty="0"/>
              <a:t>Allows vendors to review its procurement history.</a:t>
            </a:r>
          </a:p>
        </p:txBody>
      </p:sp>
    </p:spTree>
    <p:extLst>
      <p:ext uri="{BB962C8B-B14F-4D97-AF65-F5344CB8AC3E}">
        <p14:creationId xmlns:p14="http://schemas.microsoft.com/office/powerpoint/2010/main" val="164335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BidBuy?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391400" cy="4876800"/>
          </a:xfrm>
        </p:spPr>
        <p:txBody>
          <a:bodyPr/>
          <a:lstStyle/>
          <a:p>
            <a:r>
              <a:rPr lang="en-US" dirty="0"/>
              <a:t>All procurements under Chief Procurement Office for General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4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Procurement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view instructional videos on how to register in </a:t>
            </a:r>
            <a:r>
              <a:rPr lang="en-US" dirty="0" err="1"/>
              <a:t>BidBuy</a:t>
            </a:r>
            <a:r>
              <a:rPr lang="en-US" dirty="0"/>
              <a:t> or to refer to Vendor Manuals, please visit </a:t>
            </a:r>
            <a:r>
              <a:rPr lang="en-US" dirty="0">
                <a:hlinkClick r:id="rId3"/>
              </a:rPr>
              <a:t>https://www.illinois.gov/cpo/PathwayToProcurement/Pages/BidBuy.aspx</a:t>
            </a:r>
            <a:endParaRPr lang="en-US" dirty="0"/>
          </a:p>
          <a:p>
            <a:r>
              <a:rPr lang="en-US" dirty="0"/>
              <a:t>3 Videos: </a:t>
            </a:r>
          </a:p>
          <a:p>
            <a:pPr lvl="1"/>
            <a:r>
              <a:rPr lang="en-US" dirty="0"/>
              <a:t>“How to Register in </a:t>
            </a:r>
            <a:r>
              <a:rPr lang="en-US" dirty="0" err="1"/>
              <a:t>BidBuy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“Seller Administrator Role”</a:t>
            </a:r>
          </a:p>
          <a:p>
            <a:pPr lvl="1"/>
            <a:r>
              <a:rPr lang="en-US" dirty="0"/>
              <a:t>“How to Register for IPG Vendors Only”</a:t>
            </a:r>
          </a:p>
        </p:txBody>
      </p:sp>
    </p:spTree>
    <p:extLst>
      <p:ext uri="{BB962C8B-B14F-4D97-AF65-F5344CB8AC3E}">
        <p14:creationId xmlns:p14="http://schemas.microsoft.com/office/powerpoint/2010/main" val="40296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Vendor Roles in </a:t>
            </a:r>
            <a:r>
              <a:rPr lang="en-US" dirty="0" err="1"/>
              <a:t>BidBuy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Seller Administrator: </a:t>
            </a:r>
            <a:r>
              <a:rPr lang="en-US"/>
              <a:t>can maintain business </a:t>
            </a:r>
            <a:r>
              <a:rPr lang="en-US" dirty="0"/>
              <a:t>information, user profiles, and can invite Associated Organizations to register in BidBuy</a:t>
            </a:r>
          </a:p>
          <a:p>
            <a:pPr lvl="1"/>
            <a:r>
              <a:rPr lang="en-US" dirty="0"/>
              <a:t>This can be changed at any time and there can be multiple </a:t>
            </a:r>
            <a:r>
              <a:rPr lang="en-US" b="1" dirty="0"/>
              <a:t>Seller Administrators</a:t>
            </a:r>
            <a:r>
              <a:rPr lang="en-US" dirty="0"/>
              <a:t> on a single account, though there must always be at least one</a:t>
            </a:r>
            <a:endParaRPr lang="en-US" b="1" dirty="0"/>
          </a:p>
          <a:p>
            <a:r>
              <a:rPr lang="en-US" b="1" dirty="0"/>
              <a:t>Seller Role: </a:t>
            </a:r>
            <a:r>
              <a:rPr lang="en-US" dirty="0"/>
              <a:t>search, view, and respond to bid opportunities; search and view active State contracts; and view purchase orders.</a:t>
            </a:r>
          </a:p>
        </p:txBody>
      </p:sp>
    </p:spTree>
    <p:extLst>
      <p:ext uri="{BB962C8B-B14F-4D97-AF65-F5344CB8AC3E}">
        <p14:creationId xmlns:p14="http://schemas.microsoft.com/office/powerpoint/2010/main" val="229680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Seller Administrator Home Page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637" y="1905000"/>
            <a:ext cx="866756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74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Seller Home Page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879655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03916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Lucida San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87F1391849948A29D26CCBD5B91E2" ma:contentTypeVersion="6" ma:contentTypeDescription="Create a new document." ma:contentTypeScope="" ma:versionID="1e7a11802a86f3a94169bd89def684a0">
  <xsd:schema xmlns:xsd="http://www.w3.org/2001/XMLSchema" xmlns:xs="http://www.w3.org/2001/XMLSchema" xmlns:p="http://schemas.microsoft.com/office/2006/metadata/properties" xmlns:ns1="http://schemas.microsoft.com/sharepoint/v3" xmlns:ns2="4357f0c0-6f49-4aff-84da-e40b46d24afe" xmlns:ns3="http://schemas.microsoft.com/sharepoint/v3/fields" targetNamespace="http://schemas.microsoft.com/office/2006/metadata/properties" ma:root="true" ma:fieldsID="0a80667d5ce74c7669ef37b9b6947d5b" ns1:_="" ns2:_="" ns3:_="">
    <xsd:import namespace="http://schemas.microsoft.com/sharepoint/v3"/>
    <xsd:import namespace="4357f0c0-6f49-4aff-84da-e40b46d24af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3:_DCDateModifi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7f0c0-6f49-4aff-84da-e40b46d24afe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format="Dropdown" ma:internalName="Category">
      <xsd:simpleType>
        <xsd:restriction base="dms:Choice">
          <xsd:enumeration value="Forms"/>
          <xsd:enumeration value="Manuals/Guides"/>
          <xsd:enumeration value="News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1" nillable="true" ma:displayName="Date Modified" ma:description="The date on which this resource was last modified" ma:format="DateOnly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357f0c0-6f49-4aff-84da-e40b46d24afe">Manuals/Guides</Category>
    <_DCDateModified xmlns="http://schemas.microsoft.com/sharepoint/v3/fields">2018-03-01T06:00:00+00:00</_DCDateModified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F59509-AB48-4ED9-B236-446AE294E471}"/>
</file>

<file path=customXml/itemProps2.xml><?xml version="1.0" encoding="utf-8"?>
<ds:datastoreItem xmlns:ds="http://schemas.openxmlformats.org/officeDocument/2006/customXml" ds:itemID="{F5A8C222-FC47-4F0C-9D91-BFC239B26463}"/>
</file>

<file path=customXml/itemProps3.xml><?xml version="1.0" encoding="utf-8"?>
<ds:datastoreItem xmlns:ds="http://schemas.openxmlformats.org/officeDocument/2006/customXml" ds:itemID="{7AF79D57-3B76-480B-8A11-564F09B40B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49035</TotalTime>
  <Words>374</Words>
  <Application>Microsoft Office PowerPoint</Application>
  <PresentationFormat>On-screen Show (4:3)</PresentationFormat>
  <Paragraphs>63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Courier New</vt:lpstr>
      <vt:lpstr>Lucida Sans</vt:lpstr>
      <vt:lpstr>Times New Roman</vt:lpstr>
      <vt:lpstr>Webdings</vt:lpstr>
      <vt:lpstr>1_Blank Presentation</vt:lpstr>
      <vt:lpstr>Vendor Training Session #1 Seller Administrator</vt:lpstr>
      <vt:lpstr>Objectives</vt:lpstr>
      <vt:lpstr>   What is BidBuy?</vt:lpstr>
      <vt:lpstr>   Why BidBuy?</vt:lpstr>
      <vt:lpstr>Who BidBuy?</vt:lpstr>
      <vt:lpstr>Pathway to Procurement </vt:lpstr>
      <vt:lpstr>2 Types of Vendor Roles in BidBuy</vt:lpstr>
      <vt:lpstr>Seller Administrator Home Page</vt:lpstr>
      <vt:lpstr>Seller Home Page</vt:lpstr>
      <vt:lpstr>General Overview</vt:lpstr>
      <vt:lpstr>Vendor Help Desk </vt:lpstr>
      <vt:lpstr>Questions? </vt:lpstr>
    </vt:vector>
  </TitlesOfParts>
  <Company>BEE Trained,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Session 1 PPT2</dc:title>
  <dc:creator>Etolia E. Biggs</dc:creator>
  <dc:description/>
  <cp:lastModifiedBy>Littrell, David</cp:lastModifiedBy>
  <cp:revision>909</cp:revision>
  <cp:lastPrinted>2016-08-01T00:49:00Z</cp:lastPrinted>
  <dcterms:modified xsi:type="dcterms:W3CDTF">2018-02-13T20:07:11Z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0x0101007DB87F1391849948A29D26CCBD5B91E2</vt:lpwstr>
  </property>
  <property fmtid="{D5CDD505-2E9C-101B-9397-08002B2CF9AE}" pid="3" name="Order">
    <vt:r8>600</vt:r8>
  </property>
  <property fmtid="{D5CDD505-2E9C-101B-9397-08002B2CF9AE}" pid="4" name="WorkflowChangePath">
    <vt:lpwstr>13c8d692-a0b6-48c6-bc2b-fb3d45c4cda7,6;74684001-3048-411c-b02b-b54d0c8b5006,8;74684001-3048-411c-b02b-b54d0c8b5006,10;</vt:lpwstr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